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4"/>
    <p:sldMasterId id="2147483656" r:id="rId5"/>
    <p:sldMasterId id="2147483658" r:id="rId6"/>
    <p:sldMasterId id="2147483660" r:id="rId7"/>
    <p:sldMasterId id="2147483662" r:id="rId8"/>
  </p:sldMasterIdLst>
  <p:notesMasterIdLst>
    <p:notesMasterId r:id="rId42"/>
  </p:notesMasterIdLst>
  <p:sldIdLst>
    <p:sldId id="257" r:id="rId9"/>
    <p:sldId id="307" r:id="rId10"/>
    <p:sldId id="308" r:id="rId11"/>
    <p:sldId id="265" r:id="rId12"/>
    <p:sldId id="260" r:id="rId13"/>
    <p:sldId id="291" r:id="rId14"/>
    <p:sldId id="266" r:id="rId15"/>
    <p:sldId id="267" r:id="rId16"/>
    <p:sldId id="268" r:id="rId17"/>
    <p:sldId id="270" r:id="rId18"/>
    <p:sldId id="271" r:id="rId19"/>
    <p:sldId id="292" r:id="rId20"/>
    <p:sldId id="269" r:id="rId21"/>
    <p:sldId id="272" r:id="rId22"/>
    <p:sldId id="281" r:id="rId23"/>
    <p:sldId id="274" r:id="rId24"/>
    <p:sldId id="298" r:id="rId25"/>
    <p:sldId id="299" r:id="rId26"/>
    <p:sldId id="301" r:id="rId27"/>
    <p:sldId id="275" r:id="rId28"/>
    <p:sldId id="303" r:id="rId29"/>
    <p:sldId id="302" r:id="rId30"/>
    <p:sldId id="278" r:id="rId31"/>
    <p:sldId id="294" r:id="rId32"/>
    <p:sldId id="287" r:id="rId33"/>
    <p:sldId id="286" r:id="rId34"/>
    <p:sldId id="293" r:id="rId35"/>
    <p:sldId id="280" r:id="rId36"/>
    <p:sldId id="282" r:id="rId37"/>
    <p:sldId id="290" r:id="rId38"/>
    <p:sldId id="283" r:id="rId39"/>
    <p:sldId id="309" r:id="rId40"/>
    <p:sldId id="289" r:id="rId41"/>
  </p:sldIdLst>
  <p:sldSz cx="18288000" cy="10287000"/>
  <p:notesSz cx="6858000" cy="9144000"/>
  <p:embeddedFontLst>
    <p:embeddedFont>
      <p:font typeface="Aptos Narrow" panose="020B0004020202020204" pitchFamily="34" charset="0"/>
      <p:regular r:id="rId43"/>
      <p:bold r:id="rId44"/>
      <p:italic r:id="rId45"/>
      <p:boldItalic r:id="rId46"/>
    </p:embeddedFont>
    <p:embeddedFont>
      <p:font typeface="Helvetica" panose="020B0604020202020204" pitchFamily="34" charset="0"/>
      <p:regular r:id="rId47"/>
      <p:bold r:id="rId48"/>
      <p:italic r:id="rId49"/>
      <p:boldItalic r:id="rId5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F2F1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AF3627-85B1-3A2F-CBA4-81CE042CD1EC}" v="7" dt="2024-11-11T20:10:08.262"/>
    <p1510:client id="{1FCF72EC-0F2B-48F6-A6EE-EAD760A46F00}" v="23" dt="2024-11-11T20:17:19.469"/>
    <p1510:client id="{A98ED0FC-14CD-635A-C4A6-BB58664E98BD}" v="2" dt="2024-11-11T01:17:42.241"/>
    <p1510:client id="{EAAFAE1D-B57D-A0D6-F713-29BB3D1DEFBD}" v="1" dt="2024-11-11T20:06:35.7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55" Type="http://schemas.microsoft.com/office/2015/10/relationships/revisionInfo" Target="revisionInfo.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font" Target="fonts/font3.fntdata"/><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font" Target="fonts/font2.fntdata"/><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font" Target="fonts/font1.fntdata"/><Relationship Id="rId48" Type="http://schemas.openxmlformats.org/officeDocument/2006/relationships/font" Target="fonts/font6.fntdata"/><Relationship Id="rId8" Type="http://schemas.openxmlformats.org/officeDocument/2006/relationships/slideMaster" Target="slideMasters/slideMaster5.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font" Target="fonts/font4.fntdata"/><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font" Target="fonts/font7.fntdata"/></Relationships>
</file>

<file path=ppt/diagrams/_rels/data7.xml.rels><?xml version="1.0" encoding="UTF-8" standalone="yes"?>
<Relationships xmlns="http://schemas.openxmlformats.org/package/2006/relationships"><Relationship Id="rId2" Type="http://schemas.openxmlformats.org/officeDocument/2006/relationships/hyperlink" Target="https://www.zotero.org/groups/4633903/dei_assessment/library" TargetMode="External"/><Relationship Id="rId1" Type="http://schemas.openxmlformats.org/officeDocument/2006/relationships/hyperlink" Target="https://nam10.safelinks.protection.outlook.com/?url=https%3A%2F%2Flistserv.uga.edu%2Fscripts%2Fwa-UGA.exe%3FSUBED1%3DASSESSDIVCOL-L&amp;data=05%7C01%7Ckaren.kohn%40temple.edu%7C479297c2140644a4c3ae08dbbba6c28f%7C716e81efb52244738e3110bd02ccf6e5%7C0%7C0%7C638310098028248970%7CUnknown%7CTWFpbGZsb3d8eyJWIjoiMC4wLjAwMDAiLCJQIjoiV2luMzIiLCJBTiI6Ik1haWwiLCJXVCI6Mn0%3D%7C3000%7C%7C%7C&amp;sdata=2aHO%2FZoLvpSzSbp6EnblpSN3cxbNkHyBPmKghgltyXo%3D&amp;reserved=0" TargetMode="External"/></Relationships>
</file>

<file path=ppt/diagrams/_rels/drawing7.xml.rels><?xml version="1.0" encoding="UTF-8" standalone="yes"?>
<Relationships xmlns="http://schemas.openxmlformats.org/package/2006/relationships"><Relationship Id="rId2" Type="http://schemas.openxmlformats.org/officeDocument/2006/relationships/hyperlink" Target="https://www.zotero.org/groups/4633903/dei_assessment/library" TargetMode="External"/><Relationship Id="rId1" Type="http://schemas.openxmlformats.org/officeDocument/2006/relationships/hyperlink" Target="https://nam10.safelinks.protection.outlook.com/?url=https%3A%2F%2Flistserv.uga.edu%2Fscripts%2Fwa-UGA.exe%3FSUBED1%3DASSESSDIVCOL-L&amp;data=05%7C01%7Ckaren.kohn%40temple.edu%7C479297c2140644a4c3ae08dbbba6c28f%7C716e81efb52244738e3110bd02ccf6e5%7C0%7C0%7C638310098028248970%7CUnknown%7CTWFpbGZsb3d8eyJWIjoiMC4wLjAwMDAiLCJQIjoiV2luMzIiLCJBTiI6Ik1haWwiLCJXVCI6Mn0%3D%7C3000%7C%7C%7C&amp;sdata=2aHO%2FZoLvpSzSbp6EnblpSN3cxbNkHyBPmKghgltyXo%3D&amp;reserved=0"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AD8334-268C-48BC-A387-DA9D41577C26}"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US"/>
        </a:p>
      </dgm:t>
    </dgm:pt>
    <dgm:pt modelId="{5AFA4305-8557-4B49-9F5B-CD74F16670B4}">
      <dgm:prSet phldrT="[Text]" custT="1"/>
      <dgm:spPr/>
      <dgm:t>
        <a:bodyPr/>
        <a:lstStyle/>
        <a:p>
          <a:r>
            <a:rPr lang="en-US" sz="4800"/>
            <a:t>Handout discussing motivations and methods</a:t>
          </a:r>
        </a:p>
      </dgm:t>
    </dgm:pt>
    <dgm:pt modelId="{86A5E7B6-F3DB-4AC7-AA7C-047DDCE57AAC}" type="parTrans" cxnId="{620B8933-A17F-436F-9F56-39F01C61B219}">
      <dgm:prSet/>
      <dgm:spPr/>
      <dgm:t>
        <a:bodyPr/>
        <a:lstStyle/>
        <a:p>
          <a:endParaRPr lang="en-US"/>
        </a:p>
      </dgm:t>
    </dgm:pt>
    <dgm:pt modelId="{8E970350-35A3-4F77-8707-C39E9D0B154B}" type="sibTrans" cxnId="{620B8933-A17F-436F-9F56-39F01C61B219}">
      <dgm:prSet/>
      <dgm:spPr/>
      <dgm:t>
        <a:bodyPr/>
        <a:lstStyle/>
        <a:p>
          <a:endParaRPr lang="en-US"/>
        </a:p>
      </dgm:t>
    </dgm:pt>
    <dgm:pt modelId="{B1031FD5-6D75-469A-B7E6-B8CA5305A4EE}">
      <dgm:prSet phldrT="[Text]" custT="1"/>
      <dgm:spPr/>
      <dgm:t>
        <a:bodyPr/>
        <a:lstStyle/>
        <a:p>
          <a:pPr>
            <a:buChar char="•"/>
          </a:pPr>
          <a:r>
            <a:rPr lang="en-US" sz="4800"/>
            <a:t>Asked librarians to email us afterwards to confirm participation</a:t>
          </a:r>
        </a:p>
      </dgm:t>
    </dgm:pt>
    <dgm:pt modelId="{536F6DA1-BEC2-4658-A022-856E4740C831}" type="parTrans" cxnId="{C65D1857-B91A-43B7-A69A-B6E88E23C3C0}">
      <dgm:prSet/>
      <dgm:spPr/>
      <dgm:t>
        <a:bodyPr/>
        <a:lstStyle/>
        <a:p>
          <a:endParaRPr lang="en-US"/>
        </a:p>
      </dgm:t>
    </dgm:pt>
    <dgm:pt modelId="{A12E0304-A8C0-4265-B359-4E99D889941D}" type="sibTrans" cxnId="{C65D1857-B91A-43B7-A69A-B6E88E23C3C0}">
      <dgm:prSet/>
      <dgm:spPr/>
      <dgm:t>
        <a:bodyPr/>
        <a:lstStyle/>
        <a:p>
          <a:endParaRPr lang="en-US"/>
        </a:p>
      </dgm:t>
    </dgm:pt>
    <dgm:pt modelId="{E194C86A-FB66-42CA-AD74-F9E0C1F69ED1}" type="pres">
      <dgm:prSet presAssocID="{AAAD8334-268C-48BC-A387-DA9D41577C26}" presName="Name0" presStyleCnt="0">
        <dgm:presLayoutVars>
          <dgm:chMax val="11"/>
          <dgm:chPref val="11"/>
          <dgm:dir/>
          <dgm:resizeHandles/>
        </dgm:presLayoutVars>
      </dgm:prSet>
      <dgm:spPr/>
    </dgm:pt>
    <dgm:pt modelId="{D03AD344-33B5-4A60-B943-6759B0EA22BF}" type="pres">
      <dgm:prSet presAssocID="{B1031FD5-6D75-469A-B7E6-B8CA5305A4EE}" presName="Accent2" presStyleCnt="0"/>
      <dgm:spPr/>
    </dgm:pt>
    <dgm:pt modelId="{6F4898F5-C849-483B-9D41-68DF0B5E52B9}" type="pres">
      <dgm:prSet presAssocID="{B1031FD5-6D75-469A-B7E6-B8CA5305A4EE}" presName="Accent" presStyleLbl="node1" presStyleIdx="0" presStyleCnt="2"/>
      <dgm:spPr/>
    </dgm:pt>
    <dgm:pt modelId="{CBF6D103-10BD-4983-ABDF-9ED5D5AD73B8}" type="pres">
      <dgm:prSet presAssocID="{B1031FD5-6D75-469A-B7E6-B8CA5305A4EE}" presName="ParentBackground2" presStyleCnt="0"/>
      <dgm:spPr/>
    </dgm:pt>
    <dgm:pt modelId="{EA43AF0E-8801-41EB-AD84-663FC9D6DC1B}" type="pres">
      <dgm:prSet presAssocID="{B1031FD5-6D75-469A-B7E6-B8CA5305A4EE}" presName="ParentBackground" presStyleLbl="fgAcc1" presStyleIdx="0" presStyleCnt="2"/>
      <dgm:spPr/>
    </dgm:pt>
    <dgm:pt modelId="{43699306-ABB8-4A8D-BB2C-51B5C4901EC1}" type="pres">
      <dgm:prSet presAssocID="{B1031FD5-6D75-469A-B7E6-B8CA5305A4EE}" presName="Parent2" presStyleLbl="revTx" presStyleIdx="0" presStyleCnt="0">
        <dgm:presLayoutVars>
          <dgm:chMax val="1"/>
          <dgm:chPref val="1"/>
          <dgm:bulletEnabled val="1"/>
        </dgm:presLayoutVars>
      </dgm:prSet>
      <dgm:spPr/>
    </dgm:pt>
    <dgm:pt modelId="{46A31BC1-5FA1-4687-976F-42FD58EA7AC4}" type="pres">
      <dgm:prSet presAssocID="{5AFA4305-8557-4B49-9F5B-CD74F16670B4}" presName="Accent1" presStyleCnt="0"/>
      <dgm:spPr/>
    </dgm:pt>
    <dgm:pt modelId="{E45835BA-4E95-4F6F-83AC-DA3A66E51B92}" type="pres">
      <dgm:prSet presAssocID="{5AFA4305-8557-4B49-9F5B-CD74F16670B4}" presName="Accent" presStyleLbl="node1" presStyleIdx="1" presStyleCnt="2"/>
      <dgm:spPr/>
    </dgm:pt>
    <dgm:pt modelId="{CF565453-FDAF-4380-A137-95D5EC275B96}" type="pres">
      <dgm:prSet presAssocID="{5AFA4305-8557-4B49-9F5B-CD74F16670B4}" presName="ParentBackground1" presStyleCnt="0"/>
      <dgm:spPr/>
    </dgm:pt>
    <dgm:pt modelId="{0F5FEFEF-DAE4-408A-AF41-6F3AB6A4D30B}" type="pres">
      <dgm:prSet presAssocID="{5AFA4305-8557-4B49-9F5B-CD74F16670B4}" presName="ParentBackground" presStyleLbl="fgAcc1" presStyleIdx="1" presStyleCnt="2"/>
      <dgm:spPr/>
    </dgm:pt>
    <dgm:pt modelId="{E2947A88-610C-4848-BE9A-D3BE8454F661}" type="pres">
      <dgm:prSet presAssocID="{5AFA4305-8557-4B49-9F5B-CD74F16670B4}" presName="Parent1" presStyleLbl="revTx" presStyleIdx="0" presStyleCnt="0">
        <dgm:presLayoutVars>
          <dgm:chMax val="1"/>
          <dgm:chPref val="1"/>
          <dgm:bulletEnabled val="1"/>
        </dgm:presLayoutVars>
      </dgm:prSet>
      <dgm:spPr/>
    </dgm:pt>
  </dgm:ptLst>
  <dgm:cxnLst>
    <dgm:cxn modelId="{5598CB08-C0D0-4595-9B97-45C3B50A5A68}" type="presOf" srcId="{B1031FD5-6D75-469A-B7E6-B8CA5305A4EE}" destId="{43699306-ABB8-4A8D-BB2C-51B5C4901EC1}" srcOrd="1" destOrd="0" presId="urn:microsoft.com/office/officeart/2011/layout/CircleProcess"/>
    <dgm:cxn modelId="{620B8933-A17F-436F-9F56-39F01C61B219}" srcId="{AAAD8334-268C-48BC-A387-DA9D41577C26}" destId="{5AFA4305-8557-4B49-9F5B-CD74F16670B4}" srcOrd="0" destOrd="0" parTransId="{86A5E7B6-F3DB-4AC7-AA7C-047DDCE57AAC}" sibTransId="{8E970350-35A3-4F77-8707-C39E9D0B154B}"/>
    <dgm:cxn modelId="{C65D1857-B91A-43B7-A69A-B6E88E23C3C0}" srcId="{AAAD8334-268C-48BC-A387-DA9D41577C26}" destId="{B1031FD5-6D75-469A-B7E6-B8CA5305A4EE}" srcOrd="1" destOrd="0" parTransId="{536F6DA1-BEC2-4658-A022-856E4740C831}" sibTransId="{A12E0304-A8C0-4265-B359-4E99D889941D}"/>
    <dgm:cxn modelId="{1E63FA80-4A78-4213-9878-D7BFDDFA42EC}" type="presOf" srcId="{5AFA4305-8557-4B49-9F5B-CD74F16670B4}" destId="{E2947A88-610C-4848-BE9A-D3BE8454F661}" srcOrd="1" destOrd="0" presId="urn:microsoft.com/office/officeart/2011/layout/CircleProcess"/>
    <dgm:cxn modelId="{4BC72E88-DE43-440C-B9C4-7AE3B4972110}" type="presOf" srcId="{B1031FD5-6D75-469A-B7E6-B8CA5305A4EE}" destId="{EA43AF0E-8801-41EB-AD84-663FC9D6DC1B}" srcOrd="0" destOrd="0" presId="urn:microsoft.com/office/officeart/2011/layout/CircleProcess"/>
    <dgm:cxn modelId="{B43A57A8-2208-4D2F-A330-34384F837D06}" type="presOf" srcId="{5AFA4305-8557-4B49-9F5B-CD74F16670B4}" destId="{0F5FEFEF-DAE4-408A-AF41-6F3AB6A4D30B}" srcOrd="0" destOrd="0" presId="urn:microsoft.com/office/officeart/2011/layout/CircleProcess"/>
    <dgm:cxn modelId="{7CEAABF6-DDB2-44FD-A51F-675567025277}" type="presOf" srcId="{AAAD8334-268C-48BC-A387-DA9D41577C26}" destId="{E194C86A-FB66-42CA-AD74-F9E0C1F69ED1}" srcOrd="0" destOrd="0" presId="urn:microsoft.com/office/officeart/2011/layout/CircleProcess"/>
    <dgm:cxn modelId="{6B57B6FB-CEF5-4563-8232-0C964B6325A1}" type="presParOf" srcId="{E194C86A-FB66-42CA-AD74-F9E0C1F69ED1}" destId="{D03AD344-33B5-4A60-B943-6759B0EA22BF}" srcOrd="0" destOrd="0" presId="urn:microsoft.com/office/officeart/2011/layout/CircleProcess"/>
    <dgm:cxn modelId="{DEC8586A-67AB-46C2-AD40-66ABDBE03C44}" type="presParOf" srcId="{D03AD344-33B5-4A60-B943-6759B0EA22BF}" destId="{6F4898F5-C849-483B-9D41-68DF0B5E52B9}" srcOrd="0" destOrd="0" presId="urn:microsoft.com/office/officeart/2011/layout/CircleProcess"/>
    <dgm:cxn modelId="{C4FB7A86-160E-4DF3-86A3-D70A06297F8F}" type="presParOf" srcId="{E194C86A-FB66-42CA-AD74-F9E0C1F69ED1}" destId="{CBF6D103-10BD-4983-ABDF-9ED5D5AD73B8}" srcOrd="1" destOrd="0" presId="urn:microsoft.com/office/officeart/2011/layout/CircleProcess"/>
    <dgm:cxn modelId="{0D44F0EA-3CF2-41D7-8F8A-5EABA388C30B}" type="presParOf" srcId="{CBF6D103-10BD-4983-ABDF-9ED5D5AD73B8}" destId="{EA43AF0E-8801-41EB-AD84-663FC9D6DC1B}" srcOrd="0" destOrd="0" presId="urn:microsoft.com/office/officeart/2011/layout/CircleProcess"/>
    <dgm:cxn modelId="{81DE823F-3005-43AD-B8C8-4A937BFFB86F}" type="presParOf" srcId="{E194C86A-FB66-42CA-AD74-F9E0C1F69ED1}" destId="{43699306-ABB8-4A8D-BB2C-51B5C4901EC1}" srcOrd="2" destOrd="0" presId="urn:microsoft.com/office/officeart/2011/layout/CircleProcess"/>
    <dgm:cxn modelId="{F7620491-5412-4034-B57F-3FE35AED4971}" type="presParOf" srcId="{E194C86A-FB66-42CA-AD74-F9E0C1F69ED1}" destId="{46A31BC1-5FA1-4687-976F-42FD58EA7AC4}" srcOrd="3" destOrd="0" presId="urn:microsoft.com/office/officeart/2011/layout/CircleProcess"/>
    <dgm:cxn modelId="{1B3AE8FE-B2B9-40A9-8B1C-9C995BA5B055}" type="presParOf" srcId="{46A31BC1-5FA1-4687-976F-42FD58EA7AC4}" destId="{E45835BA-4E95-4F6F-83AC-DA3A66E51B92}" srcOrd="0" destOrd="0" presId="urn:microsoft.com/office/officeart/2011/layout/CircleProcess"/>
    <dgm:cxn modelId="{FE7D3E23-D072-4C46-91F0-A2F15EFBF99C}" type="presParOf" srcId="{E194C86A-FB66-42CA-AD74-F9E0C1F69ED1}" destId="{CF565453-FDAF-4380-A137-95D5EC275B96}" srcOrd="4" destOrd="0" presId="urn:microsoft.com/office/officeart/2011/layout/CircleProcess"/>
    <dgm:cxn modelId="{9F38E63D-500E-48D8-BB48-B92E473A2E5C}" type="presParOf" srcId="{CF565453-FDAF-4380-A137-95D5EC275B96}" destId="{0F5FEFEF-DAE4-408A-AF41-6F3AB6A4D30B}" srcOrd="0" destOrd="0" presId="urn:microsoft.com/office/officeart/2011/layout/CircleProcess"/>
    <dgm:cxn modelId="{6C762CEA-2F62-4DC8-8DDD-E392285BEB96}" type="presParOf" srcId="{E194C86A-FB66-42CA-AD74-F9E0C1F69ED1}" destId="{E2947A88-610C-4848-BE9A-D3BE8454F661}" srcOrd="5" destOrd="0" presId="urn:microsoft.com/office/officeart/2011/layout/Circle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605752-9D21-42DA-B69E-D279443188C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310E821-99D8-47DD-9127-2F9C0D89AD44}">
      <dgm:prSet phldrT="[Text]"/>
      <dgm:spPr/>
      <dgm:t>
        <a:bodyPr/>
        <a:lstStyle/>
        <a:p>
          <a:r>
            <a:rPr lang="en-US"/>
            <a:t>Support Curriculum</a:t>
          </a:r>
        </a:p>
      </dgm:t>
    </dgm:pt>
    <dgm:pt modelId="{6C7D06F6-AF28-4181-80CD-3E2A884778AA}" type="parTrans" cxnId="{339E4984-3E5E-475C-BD6A-3D89D6AD0944}">
      <dgm:prSet/>
      <dgm:spPr/>
      <dgm:t>
        <a:bodyPr/>
        <a:lstStyle/>
        <a:p>
          <a:endParaRPr lang="en-US"/>
        </a:p>
      </dgm:t>
    </dgm:pt>
    <dgm:pt modelId="{6138EE25-D990-4B7F-BC81-2A28DD8AC581}" type="sibTrans" cxnId="{339E4984-3E5E-475C-BD6A-3D89D6AD0944}">
      <dgm:prSet/>
      <dgm:spPr/>
      <dgm:t>
        <a:bodyPr/>
        <a:lstStyle/>
        <a:p>
          <a:endParaRPr lang="en-US"/>
        </a:p>
      </dgm:t>
    </dgm:pt>
    <dgm:pt modelId="{692B95F0-069D-48BE-B46D-A084F1F0F7EB}">
      <dgm:prSet phldrT="[Text]" custT="1"/>
      <dgm:spPr/>
      <dgm:t>
        <a:bodyPr/>
        <a:lstStyle/>
        <a:p>
          <a:r>
            <a:rPr lang="en-US" sz="4800"/>
            <a:t>Start with course descriptions to determine scope</a:t>
          </a:r>
        </a:p>
      </dgm:t>
    </dgm:pt>
    <dgm:pt modelId="{8D5928CE-10BE-4922-806F-0DA5339BEE1A}" type="parTrans" cxnId="{6DFDE871-1089-4F0B-81E3-84E4727A65EF}">
      <dgm:prSet/>
      <dgm:spPr/>
      <dgm:t>
        <a:bodyPr/>
        <a:lstStyle/>
        <a:p>
          <a:endParaRPr lang="en-US"/>
        </a:p>
      </dgm:t>
    </dgm:pt>
    <dgm:pt modelId="{ED5F7F15-7525-46D3-BD65-F688D9D30BFF}" type="sibTrans" cxnId="{6DFDE871-1089-4F0B-81E3-84E4727A65EF}">
      <dgm:prSet/>
      <dgm:spPr/>
      <dgm:t>
        <a:bodyPr/>
        <a:lstStyle/>
        <a:p>
          <a:endParaRPr lang="en-US"/>
        </a:p>
      </dgm:t>
    </dgm:pt>
    <dgm:pt modelId="{51AB2964-9C82-4547-81CF-5B015D2920A9}">
      <dgm:prSet phldrT="[Text]" custT="1"/>
      <dgm:spPr/>
      <dgm:t>
        <a:bodyPr/>
        <a:lstStyle/>
        <a:p>
          <a:r>
            <a:rPr lang="en-US" sz="4800"/>
            <a:t>Focus on subject matter</a:t>
          </a:r>
        </a:p>
      </dgm:t>
    </dgm:pt>
    <dgm:pt modelId="{E9ADE028-9557-42B0-8812-CC85F2D55315}" type="parTrans" cxnId="{26DA2B9C-A66F-41D7-9E09-9034D028BC75}">
      <dgm:prSet/>
      <dgm:spPr/>
      <dgm:t>
        <a:bodyPr/>
        <a:lstStyle/>
        <a:p>
          <a:endParaRPr lang="en-US"/>
        </a:p>
      </dgm:t>
    </dgm:pt>
    <dgm:pt modelId="{E3B01352-E21B-4294-B85A-659762285FF3}" type="sibTrans" cxnId="{26DA2B9C-A66F-41D7-9E09-9034D028BC75}">
      <dgm:prSet/>
      <dgm:spPr/>
      <dgm:t>
        <a:bodyPr/>
        <a:lstStyle/>
        <a:p>
          <a:endParaRPr lang="en-US"/>
        </a:p>
      </dgm:t>
    </dgm:pt>
    <dgm:pt modelId="{5459860F-90EC-4E58-B9EE-978E4C7A9AB4}" type="pres">
      <dgm:prSet presAssocID="{21605752-9D21-42DA-B69E-D279443188CE}" presName="linear" presStyleCnt="0">
        <dgm:presLayoutVars>
          <dgm:animLvl val="lvl"/>
          <dgm:resizeHandles val="exact"/>
        </dgm:presLayoutVars>
      </dgm:prSet>
      <dgm:spPr/>
    </dgm:pt>
    <dgm:pt modelId="{643DFD48-D4FA-437D-AD20-85CCA11CF58E}" type="pres">
      <dgm:prSet presAssocID="{8310E821-99D8-47DD-9127-2F9C0D89AD44}" presName="parentText" presStyleLbl="node1" presStyleIdx="0" presStyleCnt="1">
        <dgm:presLayoutVars>
          <dgm:chMax val="0"/>
          <dgm:bulletEnabled val="1"/>
        </dgm:presLayoutVars>
      </dgm:prSet>
      <dgm:spPr/>
    </dgm:pt>
    <dgm:pt modelId="{23EA2989-5E81-4263-ADC9-43E62C4D94A0}" type="pres">
      <dgm:prSet presAssocID="{8310E821-99D8-47DD-9127-2F9C0D89AD44}" presName="childText" presStyleLbl="revTx" presStyleIdx="0" presStyleCnt="1">
        <dgm:presLayoutVars>
          <dgm:bulletEnabled val="1"/>
        </dgm:presLayoutVars>
      </dgm:prSet>
      <dgm:spPr/>
    </dgm:pt>
  </dgm:ptLst>
  <dgm:cxnLst>
    <dgm:cxn modelId="{D1E8FD00-0ED6-49B1-8DF6-E79271466D48}" type="presOf" srcId="{692B95F0-069D-48BE-B46D-A084F1F0F7EB}" destId="{23EA2989-5E81-4263-ADC9-43E62C4D94A0}" srcOrd="0" destOrd="0" presId="urn:microsoft.com/office/officeart/2005/8/layout/vList2"/>
    <dgm:cxn modelId="{3483CA5C-55B0-4864-83FD-F138CEF87082}" type="presOf" srcId="{8310E821-99D8-47DD-9127-2F9C0D89AD44}" destId="{643DFD48-D4FA-437D-AD20-85CCA11CF58E}" srcOrd="0" destOrd="0" presId="urn:microsoft.com/office/officeart/2005/8/layout/vList2"/>
    <dgm:cxn modelId="{6DFDE871-1089-4F0B-81E3-84E4727A65EF}" srcId="{8310E821-99D8-47DD-9127-2F9C0D89AD44}" destId="{692B95F0-069D-48BE-B46D-A084F1F0F7EB}" srcOrd="0" destOrd="0" parTransId="{8D5928CE-10BE-4922-806F-0DA5339BEE1A}" sibTransId="{ED5F7F15-7525-46D3-BD65-F688D9D30BFF}"/>
    <dgm:cxn modelId="{339E4984-3E5E-475C-BD6A-3D89D6AD0944}" srcId="{21605752-9D21-42DA-B69E-D279443188CE}" destId="{8310E821-99D8-47DD-9127-2F9C0D89AD44}" srcOrd="0" destOrd="0" parTransId="{6C7D06F6-AF28-4181-80CD-3E2A884778AA}" sibTransId="{6138EE25-D990-4B7F-BC81-2A28DD8AC581}"/>
    <dgm:cxn modelId="{D0961A9A-2BA0-4AFD-A57F-F0DA47960191}" type="presOf" srcId="{51AB2964-9C82-4547-81CF-5B015D2920A9}" destId="{23EA2989-5E81-4263-ADC9-43E62C4D94A0}" srcOrd="0" destOrd="1" presId="urn:microsoft.com/office/officeart/2005/8/layout/vList2"/>
    <dgm:cxn modelId="{26DA2B9C-A66F-41D7-9E09-9034D028BC75}" srcId="{8310E821-99D8-47DD-9127-2F9C0D89AD44}" destId="{51AB2964-9C82-4547-81CF-5B015D2920A9}" srcOrd="1" destOrd="0" parTransId="{E9ADE028-9557-42B0-8812-CC85F2D55315}" sibTransId="{E3B01352-E21B-4294-B85A-659762285FF3}"/>
    <dgm:cxn modelId="{801EABAA-DA10-40E1-AB69-9ACE88AA7983}" type="presOf" srcId="{21605752-9D21-42DA-B69E-D279443188CE}" destId="{5459860F-90EC-4E58-B9EE-978E4C7A9AB4}" srcOrd="0" destOrd="0" presId="urn:microsoft.com/office/officeart/2005/8/layout/vList2"/>
    <dgm:cxn modelId="{595728A9-013A-4743-8CBA-7D75EFA5506C}" type="presParOf" srcId="{5459860F-90EC-4E58-B9EE-978E4C7A9AB4}" destId="{643DFD48-D4FA-437D-AD20-85CCA11CF58E}" srcOrd="0" destOrd="0" presId="urn:microsoft.com/office/officeart/2005/8/layout/vList2"/>
    <dgm:cxn modelId="{C6048C0A-3D3F-463D-9237-42B26F0C8BA5}" type="presParOf" srcId="{5459860F-90EC-4E58-B9EE-978E4C7A9AB4}" destId="{23EA2989-5E81-4263-ADC9-43E62C4D94A0}" srcOrd="1"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63F0A6-EB26-4E85-B03D-8EDB91EB2F14}" type="doc">
      <dgm:prSet loTypeId="urn:microsoft.com/office/officeart/2005/8/layout/vList3" loCatId="list" qsTypeId="urn:microsoft.com/office/officeart/2005/8/quickstyle/simple4" qsCatId="simple" csTypeId="urn:microsoft.com/office/officeart/2005/8/colors/accent0_3" csCatId="mainScheme" phldr="1"/>
      <dgm:spPr/>
    </dgm:pt>
    <dgm:pt modelId="{869F9B89-1C01-4D29-836B-E4A780EC74C8}">
      <dgm:prSet phldrT="[Text]" custT="1"/>
      <dgm:spPr/>
      <dgm:t>
        <a:bodyPr/>
        <a:lstStyle/>
        <a:p>
          <a:pPr>
            <a:buNone/>
          </a:pPr>
          <a:r>
            <a:rPr lang="en-US" sz="4000"/>
            <a:t>List-Checking</a:t>
          </a:r>
        </a:p>
        <a:p>
          <a:pPr>
            <a:buNone/>
          </a:pPr>
          <a:r>
            <a:rPr lang="en-US" sz="3200" b="0" i="0">
              <a:effectLst/>
            </a:rPr>
            <a:t>Find or create a list of recommended books and search the catalog to see if the library has them</a:t>
          </a:r>
          <a:endParaRPr lang="en-US" sz="3200"/>
        </a:p>
      </dgm:t>
    </dgm:pt>
    <dgm:pt modelId="{34C33F87-87A7-49FC-8090-61AF5944C6CB}" type="parTrans" cxnId="{538D510D-0178-423A-BDEC-AE10BFE1408E}">
      <dgm:prSet/>
      <dgm:spPr/>
      <dgm:t>
        <a:bodyPr/>
        <a:lstStyle/>
        <a:p>
          <a:endParaRPr lang="en-US"/>
        </a:p>
      </dgm:t>
    </dgm:pt>
    <dgm:pt modelId="{E5285C08-91B1-4BD3-9B4C-2B796CF85443}" type="sibTrans" cxnId="{538D510D-0178-423A-BDEC-AE10BFE1408E}">
      <dgm:prSet/>
      <dgm:spPr/>
      <dgm:t>
        <a:bodyPr/>
        <a:lstStyle/>
        <a:p>
          <a:endParaRPr lang="en-US"/>
        </a:p>
      </dgm:t>
    </dgm:pt>
    <dgm:pt modelId="{3138F0C0-A6BD-4A81-8747-32B0D3F75B13}">
      <dgm:prSet phldrT="[Text]" custT="1"/>
      <dgm:spPr/>
      <dgm:t>
        <a:bodyPr/>
        <a:lstStyle/>
        <a:p>
          <a:pPr>
            <a:buNone/>
          </a:pPr>
          <a:r>
            <a:rPr lang="en-US" sz="4000"/>
            <a:t>Metadata Searching</a:t>
          </a:r>
        </a:p>
        <a:p>
          <a:pPr>
            <a:buNone/>
          </a:pPr>
          <a:r>
            <a:rPr lang="en-US" sz="3200" b="0">
              <a:ea typeface="+mn-lt"/>
              <a:cs typeface="+mn-lt"/>
            </a:rPr>
            <a:t>Figure out all the call numbers or subject terms related to various populations, search the catalog to see how many </a:t>
          </a:r>
          <a:r>
            <a:rPr lang="en-US" sz="3200" b="0">
              <a:latin typeface="Calibri"/>
              <a:ea typeface="+mn-lt"/>
              <a:cs typeface="+mn-lt"/>
            </a:rPr>
            <a:t>titles</a:t>
          </a:r>
          <a:r>
            <a:rPr lang="en-US" sz="3200" b="0">
              <a:ea typeface="+mn-lt"/>
              <a:cs typeface="+mn-lt"/>
            </a:rPr>
            <a:t> there are. </a:t>
          </a:r>
          <a:endParaRPr lang="en-US" sz="3200"/>
        </a:p>
      </dgm:t>
    </dgm:pt>
    <dgm:pt modelId="{2E9136D2-9A67-4381-A8DE-9ABB29AD9A22}" type="parTrans" cxnId="{622DDDDB-AEB0-4BF0-9926-56142DD60D3B}">
      <dgm:prSet/>
      <dgm:spPr/>
      <dgm:t>
        <a:bodyPr/>
        <a:lstStyle/>
        <a:p>
          <a:endParaRPr lang="en-US"/>
        </a:p>
      </dgm:t>
    </dgm:pt>
    <dgm:pt modelId="{3D3E7417-D7B6-4552-8878-79A3715B8802}" type="sibTrans" cxnId="{622DDDDB-AEB0-4BF0-9926-56142DD60D3B}">
      <dgm:prSet/>
      <dgm:spPr/>
      <dgm:t>
        <a:bodyPr/>
        <a:lstStyle/>
        <a:p>
          <a:endParaRPr lang="en-US"/>
        </a:p>
      </dgm:t>
    </dgm:pt>
    <dgm:pt modelId="{805A20AE-D7B0-49B8-AB2D-3E0D25522A59}">
      <dgm:prSet custT="1"/>
      <dgm:spPr/>
      <dgm:t>
        <a:bodyPr/>
        <a:lstStyle/>
        <a:p>
          <a:pPr>
            <a:buNone/>
          </a:pPr>
          <a:r>
            <a:rPr lang="en-US" sz="4000"/>
            <a:t>Diversity Coding</a:t>
          </a:r>
        </a:p>
        <a:p>
          <a:pPr>
            <a:buNone/>
          </a:pPr>
          <a:r>
            <a:rPr lang="en-US" sz="3200"/>
            <a:t>Assign codes to books from a sample, based on information found in the catalog or the book.</a:t>
          </a:r>
        </a:p>
      </dgm:t>
    </dgm:pt>
    <dgm:pt modelId="{CBDE36FB-18CB-40F3-A39C-4CF32D831C75}" type="parTrans" cxnId="{64E33340-8E0A-4372-BE18-37965059D2B6}">
      <dgm:prSet/>
      <dgm:spPr/>
      <dgm:t>
        <a:bodyPr/>
        <a:lstStyle/>
        <a:p>
          <a:endParaRPr lang="en-US"/>
        </a:p>
      </dgm:t>
    </dgm:pt>
    <dgm:pt modelId="{9A3933A5-ACFD-4DC9-A4C6-4FCD73770F66}" type="sibTrans" cxnId="{64E33340-8E0A-4372-BE18-37965059D2B6}">
      <dgm:prSet/>
      <dgm:spPr/>
      <dgm:t>
        <a:bodyPr/>
        <a:lstStyle/>
        <a:p>
          <a:endParaRPr lang="en-US"/>
        </a:p>
      </dgm:t>
    </dgm:pt>
    <dgm:pt modelId="{41D4594E-6338-483B-A650-0CE22951A8DD}" type="pres">
      <dgm:prSet presAssocID="{2A63F0A6-EB26-4E85-B03D-8EDB91EB2F14}" presName="linearFlow" presStyleCnt="0">
        <dgm:presLayoutVars>
          <dgm:dir/>
          <dgm:resizeHandles val="exact"/>
        </dgm:presLayoutVars>
      </dgm:prSet>
      <dgm:spPr/>
    </dgm:pt>
    <dgm:pt modelId="{6106575C-98FD-4371-86B1-82C35983611C}" type="pres">
      <dgm:prSet presAssocID="{869F9B89-1C01-4D29-836B-E4A780EC74C8}" presName="composite" presStyleCnt="0"/>
      <dgm:spPr/>
    </dgm:pt>
    <dgm:pt modelId="{217602D7-0594-49D7-8D23-AF7CFBC5FEB2}" type="pres">
      <dgm:prSet presAssocID="{869F9B89-1C01-4D29-836B-E4A780EC74C8}" presName="imgShp" presStyleLbl="fgImgPlace1" presStyleIdx="0" presStyleCnt="3"/>
      <dgm:spPr/>
    </dgm:pt>
    <dgm:pt modelId="{C032A179-E253-4BCA-868F-204BB1D117D0}" type="pres">
      <dgm:prSet presAssocID="{869F9B89-1C01-4D29-836B-E4A780EC74C8}" presName="txShp" presStyleLbl="node1" presStyleIdx="0" presStyleCnt="3">
        <dgm:presLayoutVars>
          <dgm:bulletEnabled val="1"/>
        </dgm:presLayoutVars>
      </dgm:prSet>
      <dgm:spPr/>
    </dgm:pt>
    <dgm:pt modelId="{B0D03C8F-B436-41C9-B4E5-3A71E6C18A77}" type="pres">
      <dgm:prSet presAssocID="{E5285C08-91B1-4BD3-9B4C-2B796CF85443}" presName="spacing" presStyleCnt="0"/>
      <dgm:spPr/>
    </dgm:pt>
    <dgm:pt modelId="{87514691-273A-4B56-B3D0-FD39ABD741EB}" type="pres">
      <dgm:prSet presAssocID="{3138F0C0-A6BD-4A81-8747-32B0D3F75B13}" presName="composite" presStyleCnt="0"/>
      <dgm:spPr/>
    </dgm:pt>
    <dgm:pt modelId="{4326D28E-8738-4D72-B014-D0814A337E84}" type="pres">
      <dgm:prSet presAssocID="{3138F0C0-A6BD-4A81-8747-32B0D3F75B13}" presName="imgShp" presStyleLbl="fgImgPlace1" presStyleIdx="1" presStyleCnt="3"/>
      <dgm:spPr/>
    </dgm:pt>
    <dgm:pt modelId="{227D322E-9CAD-48B7-985F-BF1BA267C8C2}" type="pres">
      <dgm:prSet presAssocID="{3138F0C0-A6BD-4A81-8747-32B0D3F75B13}" presName="txShp" presStyleLbl="node1" presStyleIdx="1" presStyleCnt="3">
        <dgm:presLayoutVars>
          <dgm:bulletEnabled val="1"/>
        </dgm:presLayoutVars>
      </dgm:prSet>
      <dgm:spPr/>
    </dgm:pt>
    <dgm:pt modelId="{A7079569-7111-4B63-9240-2E39B451769F}" type="pres">
      <dgm:prSet presAssocID="{3D3E7417-D7B6-4552-8878-79A3715B8802}" presName="spacing" presStyleCnt="0"/>
      <dgm:spPr/>
    </dgm:pt>
    <dgm:pt modelId="{9EFF695E-E58B-49DB-B135-9CCD873DAA61}" type="pres">
      <dgm:prSet presAssocID="{805A20AE-D7B0-49B8-AB2D-3E0D25522A59}" presName="composite" presStyleCnt="0"/>
      <dgm:spPr/>
    </dgm:pt>
    <dgm:pt modelId="{3C447378-A5AB-4D01-A1B6-F7557BCFF24B}" type="pres">
      <dgm:prSet presAssocID="{805A20AE-D7B0-49B8-AB2D-3E0D25522A59}" presName="imgShp" presStyleLbl="fgImgPlace1" presStyleIdx="2" presStyleCnt="3"/>
      <dgm:spPr/>
    </dgm:pt>
    <dgm:pt modelId="{05C47567-B8CE-40C3-B970-E63CA10CE34B}" type="pres">
      <dgm:prSet presAssocID="{805A20AE-D7B0-49B8-AB2D-3E0D25522A59}" presName="txShp" presStyleLbl="node1" presStyleIdx="2" presStyleCnt="3">
        <dgm:presLayoutVars>
          <dgm:bulletEnabled val="1"/>
        </dgm:presLayoutVars>
      </dgm:prSet>
      <dgm:spPr/>
    </dgm:pt>
  </dgm:ptLst>
  <dgm:cxnLst>
    <dgm:cxn modelId="{39EB8E04-8D91-4E43-8601-42803AA1F34C}" type="presOf" srcId="{3138F0C0-A6BD-4A81-8747-32B0D3F75B13}" destId="{227D322E-9CAD-48B7-985F-BF1BA267C8C2}" srcOrd="0" destOrd="0" presId="urn:microsoft.com/office/officeart/2005/8/layout/vList3"/>
    <dgm:cxn modelId="{538D510D-0178-423A-BDEC-AE10BFE1408E}" srcId="{2A63F0A6-EB26-4E85-B03D-8EDB91EB2F14}" destId="{869F9B89-1C01-4D29-836B-E4A780EC74C8}" srcOrd="0" destOrd="0" parTransId="{34C33F87-87A7-49FC-8090-61AF5944C6CB}" sibTransId="{E5285C08-91B1-4BD3-9B4C-2B796CF85443}"/>
    <dgm:cxn modelId="{64E33340-8E0A-4372-BE18-37965059D2B6}" srcId="{2A63F0A6-EB26-4E85-B03D-8EDB91EB2F14}" destId="{805A20AE-D7B0-49B8-AB2D-3E0D25522A59}" srcOrd="2" destOrd="0" parTransId="{CBDE36FB-18CB-40F3-A39C-4CF32D831C75}" sibTransId="{9A3933A5-ACFD-4DC9-A4C6-4FCD73770F66}"/>
    <dgm:cxn modelId="{C4488042-86B8-49BB-B00C-C88FEADB0328}" type="presOf" srcId="{2A63F0A6-EB26-4E85-B03D-8EDB91EB2F14}" destId="{41D4594E-6338-483B-A650-0CE22951A8DD}" srcOrd="0" destOrd="0" presId="urn:microsoft.com/office/officeart/2005/8/layout/vList3"/>
    <dgm:cxn modelId="{2ED665A7-13E1-4EBD-B695-81CF49AB8B64}" type="presOf" srcId="{869F9B89-1C01-4D29-836B-E4A780EC74C8}" destId="{C032A179-E253-4BCA-868F-204BB1D117D0}" srcOrd="0" destOrd="0" presId="urn:microsoft.com/office/officeart/2005/8/layout/vList3"/>
    <dgm:cxn modelId="{E0AE33C9-D90F-4CC2-811F-67B4916084AC}" type="presOf" srcId="{805A20AE-D7B0-49B8-AB2D-3E0D25522A59}" destId="{05C47567-B8CE-40C3-B970-E63CA10CE34B}" srcOrd="0" destOrd="0" presId="urn:microsoft.com/office/officeart/2005/8/layout/vList3"/>
    <dgm:cxn modelId="{622DDDDB-AEB0-4BF0-9926-56142DD60D3B}" srcId="{2A63F0A6-EB26-4E85-B03D-8EDB91EB2F14}" destId="{3138F0C0-A6BD-4A81-8747-32B0D3F75B13}" srcOrd="1" destOrd="0" parTransId="{2E9136D2-9A67-4381-A8DE-9ABB29AD9A22}" sibTransId="{3D3E7417-D7B6-4552-8878-79A3715B8802}"/>
    <dgm:cxn modelId="{5A10C36D-D07E-4148-B593-F25875F2B8C0}" type="presParOf" srcId="{41D4594E-6338-483B-A650-0CE22951A8DD}" destId="{6106575C-98FD-4371-86B1-82C35983611C}" srcOrd="0" destOrd="0" presId="urn:microsoft.com/office/officeart/2005/8/layout/vList3"/>
    <dgm:cxn modelId="{F1D4FE7C-57E7-4361-AB23-BE7EA02B141F}" type="presParOf" srcId="{6106575C-98FD-4371-86B1-82C35983611C}" destId="{217602D7-0594-49D7-8D23-AF7CFBC5FEB2}" srcOrd="0" destOrd="0" presId="urn:microsoft.com/office/officeart/2005/8/layout/vList3"/>
    <dgm:cxn modelId="{6F67448F-A206-4B40-98EC-BD31A0409D2F}" type="presParOf" srcId="{6106575C-98FD-4371-86B1-82C35983611C}" destId="{C032A179-E253-4BCA-868F-204BB1D117D0}" srcOrd="1" destOrd="0" presId="urn:microsoft.com/office/officeart/2005/8/layout/vList3"/>
    <dgm:cxn modelId="{720EE413-B4CA-4D86-B9C3-B3F13FC1A2A3}" type="presParOf" srcId="{41D4594E-6338-483B-A650-0CE22951A8DD}" destId="{B0D03C8F-B436-41C9-B4E5-3A71E6C18A77}" srcOrd="1" destOrd="0" presId="urn:microsoft.com/office/officeart/2005/8/layout/vList3"/>
    <dgm:cxn modelId="{1CCE8AF5-9BF9-442D-98BC-28995B67A5B4}" type="presParOf" srcId="{41D4594E-6338-483B-A650-0CE22951A8DD}" destId="{87514691-273A-4B56-B3D0-FD39ABD741EB}" srcOrd="2" destOrd="0" presId="urn:microsoft.com/office/officeart/2005/8/layout/vList3"/>
    <dgm:cxn modelId="{199369CD-D41B-426C-BFF5-9B9D9EE840FD}" type="presParOf" srcId="{87514691-273A-4B56-B3D0-FD39ABD741EB}" destId="{4326D28E-8738-4D72-B014-D0814A337E84}" srcOrd="0" destOrd="0" presId="urn:microsoft.com/office/officeart/2005/8/layout/vList3"/>
    <dgm:cxn modelId="{07528F8E-1F10-448C-BE46-2088123007AB}" type="presParOf" srcId="{87514691-273A-4B56-B3D0-FD39ABD741EB}" destId="{227D322E-9CAD-48B7-985F-BF1BA267C8C2}" srcOrd="1" destOrd="0" presId="urn:microsoft.com/office/officeart/2005/8/layout/vList3"/>
    <dgm:cxn modelId="{E204C3F9-E7E0-4A6D-B950-D68161CD36DF}" type="presParOf" srcId="{41D4594E-6338-483B-A650-0CE22951A8DD}" destId="{A7079569-7111-4B63-9240-2E39B451769F}" srcOrd="3" destOrd="0" presId="urn:microsoft.com/office/officeart/2005/8/layout/vList3"/>
    <dgm:cxn modelId="{CCD1CBF5-5448-4B34-8A3A-A4EC77BBCEDB}" type="presParOf" srcId="{41D4594E-6338-483B-A650-0CE22951A8DD}" destId="{9EFF695E-E58B-49DB-B135-9CCD873DAA61}" srcOrd="4" destOrd="0" presId="urn:microsoft.com/office/officeart/2005/8/layout/vList3"/>
    <dgm:cxn modelId="{46C89D44-6079-4C8F-AEDE-F086E07B301D}" type="presParOf" srcId="{9EFF695E-E58B-49DB-B135-9CCD873DAA61}" destId="{3C447378-A5AB-4D01-A1B6-F7557BCFF24B}" srcOrd="0" destOrd="0" presId="urn:microsoft.com/office/officeart/2005/8/layout/vList3"/>
    <dgm:cxn modelId="{4365D07A-4C55-4825-BAE4-313D14266159}" type="presParOf" srcId="{9EFF695E-E58B-49DB-B135-9CCD873DAA61}" destId="{05C47567-B8CE-40C3-B970-E63CA10CE34B}" srcOrd="1" destOrd="0" presId="urn:microsoft.com/office/officeart/2005/8/layout/vList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892E17C-59B4-44A9-BC25-60737E49C34E}"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US"/>
        </a:p>
      </dgm:t>
    </dgm:pt>
    <dgm:pt modelId="{F07A5DB9-1277-44CA-8CB7-3144014F4E39}">
      <dgm:prSet custT="1"/>
      <dgm:spPr/>
      <dgm:t>
        <a:bodyPr/>
        <a:lstStyle/>
        <a:p>
          <a:pPr>
            <a:lnSpc>
              <a:spcPct val="100000"/>
            </a:lnSpc>
            <a:spcAft>
              <a:spcPts val="0"/>
            </a:spcAft>
          </a:pPr>
          <a:endParaRPr lang="en-US" sz="4000" i="1"/>
        </a:p>
      </dgm:t>
    </dgm:pt>
    <dgm:pt modelId="{1F8789A6-9C6D-4A6A-9F4A-0AF190490348}" type="parTrans" cxnId="{FE1ED22D-2A41-452F-91FB-F229C61A44C0}">
      <dgm:prSet/>
      <dgm:spPr/>
      <dgm:t>
        <a:bodyPr/>
        <a:lstStyle/>
        <a:p>
          <a:endParaRPr lang="en-US"/>
        </a:p>
      </dgm:t>
    </dgm:pt>
    <dgm:pt modelId="{96864AF8-FAC3-4CF3-9223-43F679918F82}" type="sibTrans" cxnId="{FE1ED22D-2A41-452F-91FB-F229C61A44C0}">
      <dgm:prSet/>
      <dgm:spPr/>
      <dgm:t>
        <a:bodyPr/>
        <a:lstStyle/>
        <a:p>
          <a:endParaRPr lang="en-US"/>
        </a:p>
      </dgm:t>
    </dgm:pt>
    <dgm:pt modelId="{FDFF0D97-F7AE-47D1-875B-2290F12CA587}">
      <dgm:prSet custT="1"/>
      <dgm:spPr/>
      <dgm:t>
        <a:bodyPr/>
        <a:lstStyle/>
        <a:p>
          <a:pPr>
            <a:lnSpc>
              <a:spcPct val="100000"/>
            </a:lnSpc>
            <a:spcAft>
              <a:spcPts val="0"/>
            </a:spcAft>
          </a:pPr>
          <a:r>
            <a:rPr lang="en-US" sz="4000" i="1"/>
            <a:t>Andrea Goldstein</a:t>
          </a:r>
        </a:p>
        <a:p>
          <a:pPr>
            <a:lnSpc>
              <a:spcPct val="100000"/>
            </a:lnSpc>
            <a:spcAft>
              <a:spcPts val="0"/>
            </a:spcAft>
          </a:pPr>
          <a:r>
            <a:rPr lang="en-US" sz="4000" i="1"/>
            <a:t>Librarian</a:t>
          </a:r>
        </a:p>
        <a:p>
          <a:pPr>
            <a:lnSpc>
              <a:spcPct val="100000"/>
            </a:lnSpc>
            <a:spcAft>
              <a:spcPts val="0"/>
            </a:spcAft>
          </a:pPr>
          <a:r>
            <a:rPr lang="en-US" sz="4000" i="1"/>
            <a:t>Ambler Branch Library</a:t>
          </a:r>
        </a:p>
        <a:p>
          <a:pPr>
            <a:lnSpc>
              <a:spcPct val="100000"/>
            </a:lnSpc>
            <a:spcAft>
              <a:spcPts val="0"/>
            </a:spcAft>
          </a:pPr>
          <a:endParaRPr lang="en-US" sz="4000" i="1"/>
        </a:p>
        <a:p>
          <a:pPr>
            <a:lnSpc>
              <a:spcPct val="100000"/>
            </a:lnSpc>
            <a:spcAft>
              <a:spcPts val="0"/>
            </a:spcAft>
          </a:pPr>
          <a:r>
            <a:rPr lang="en-US" sz="4000"/>
            <a:t>Focus: Indigenous People</a:t>
          </a:r>
        </a:p>
        <a:p>
          <a:pPr>
            <a:lnSpc>
              <a:spcPct val="100000"/>
            </a:lnSpc>
            <a:spcAft>
              <a:spcPts val="0"/>
            </a:spcAft>
          </a:pPr>
          <a:endParaRPr lang="en-US" sz="4000"/>
        </a:p>
        <a:p>
          <a:pPr>
            <a:lnSpc>
              <a:spcPct val="100000"/>
            </a:lnSpc>
            <a:spcAft>
              <a:spcPts val="0"/>
            </a:spcAft>
          </a:pPr>
          <a:r>
            <a:rPr lang="en-US" sz="4000"/>
            <a:t>Method: Catalog search by subject headings, followed by analysis of results based on call number range, location, and year</a:t>
          </a:r>
        </a:p>
      </dgm:t>
    </dgm:pt>
    <dgm:pt modelId="{49D93BFE-8003-4FEB-AD35-6F384BB2B9A5}" type="parTrans" cxnId="{B6B44F23-F362-410E-BDEA-B73CAF9C706A}">
      <dgm:prSet/>
      <dgm:spPr/>
      <dgm:t>
        <a:bodyPr/>
        <a:lstStyle/>
        <a:p>
          <a:endParaRPr lang="en-US"/>
        </a:p>
      </dgm:t>
    </dgm:pt>
    <dgm:pt modelId="{C56560BA-9DC9-4302-9AE5-A75ACD1E1494}" type="sibTrans" cxnId="{B6B44F23-F362-410E-BDEA-B73CAF9C706A}">
      <dgm:prSet/>
      <dgm:spPr/>
      <dgm:t>
        <a:bodyPr/>
        <a:lstStyle/>
        <a:p>
          <a:endParaRPr lang="en-US"/>
        </a:p>
      </dgm:t>
    </dgm:pt>
    <dgm:pt modelId="{D2283AA3-3DCF-436F-8E37-CF67C534084A}" type="pres">
      <dgm:prSet presAssocID="{C892E17C-59B4-44A9-BC25-60737E49C34E}" presName="vert0" presStyleCnt="0">
        <dgm:presLayoutVars>
          <dgm:dir/>
          <dgm:animOne val="branch"/>
          <dgm:animLvl val="lvl"/>
        </dgm:presLayoutVars>
      </dgm:prSet>
      <dgm:spPr/>
    </dgm:pt>
    <dgm:pt modelId="{6B9CCEBE-ACF2-4D7A-BDAF-C85640B22850}" type="pres">
      <dgm:prSet presAssocID="{F07A5DB9-1277-44CA-8CB7-3144014F4E39}" presName="thickLine" presStyleLbl="alignNode1" presStyleIdx="0" presStyleCnt="1"/>
      <dgm:spPr/>
    </dgm:pt>
    <dgm:pt modelId="{6A798820-3D04-48AD-A962-5C1AAD9436D4}" type="pres">
      <dgm:prSet presAssocID="{F07A5DB9-1277-44CA-8CB7-3144014F4E39}" presName="horz1" presStyleCnt="0"/>
      <dgm:spPr/>
    </dgm:pt>
    <dgm:pt modelId="{B426E8A6-99B6-4D66-9D99-D166F4E1D7B9}" type="pres">
      <dgm:prSet presAssocID="{F07A5DB9-1277-44CA-8CB7-3144014F4E39}" presName="tx1" presStyleLbl="revTx" presStyleIdx="0" presStyleCnt="2" custScaleX="180834" custScaleY="30297" custLinFactNeighborX="-148" custLinFactNeighborY="80492"/>
      <dgm:spPr/>
    </dgm:pt>
    <dgm:pt modelId="{2EDB4D8B-E38C-4F71-96DD-172840A2F03F}" type="pres">
      <dgm:prSet presAssocID="{F07A5DB9-1277-44CA-8CB7-3144014F4E39}" presName="vert1" presStyleCnt="0"/>
      <dgm:spPr/>
    </dgm:pt>
    <dgm:pt modelId="{581EB779-F985-4110-96F8-8435A1FFB530}" type="pres">
      <dgm:prSet presAssocID="{FDFF0D97-F7AE-47D1-875B-2290F12CA587}" presName="vertSpace2a" presStyleCnt="0"/>
      <dgm:spPr/>
    </dgm:pt>
    <dgm:pt modelId="{FA226405-B8BE-4B33-9183-9852F973EF57}" type="pres">
      <dgm:prSet presAssocID="{FDFF0D97-F7AE-47D1-875B-2290F12CA587}" presName="horz2" presStyleCnt="0"/>
      <dgm:spPr/>
    </dgm:pt>
    <dgm:pt modelId="{105614DA-8FE4-4AC8-B949-5A5A54E2D827}" type="pres">
      <dgm:prSet presAssocID="{FDFF0D97-F7AE-47D1-875B-2290F12CA587}" presName="horzSpace2" presStyleCnt="0"/>
      <dgm:spPr/>
    </dgm:pt>
    <dgm:pt modelId="{482E6EF0-AC58-4D7F-B6DF-0A47B87B0696}" type="pres">
      <dgm:prSet presAssocID="{FDFF0D97-F7AE-47D1-875B-2290F12CA587}" presName="tx2" presStyleLbl="revTx" presStyleIdx="1" presStyleCnt="2" custScaleX="83789" custLinFactNeighborX="13037" custLinFactNeighborY="1367"/>
      <dgm:spPr/>
    </dgm:pt>
    <dgm:pt modelId="{CE77AEED-9BF9-422B-BEEB-76936498FD54}" type="pres">
      <dgm:prSet presAssocID="{FDFF0D97-F7AE-47D1-875B-2290F12CA587}" presName="vert2" presStyleCnt="0"/>
      <dgm:spPr/>
    </dgm:pt>
    <dgm:pt modelId="{7898A0BC-EED5-4F3A-B54A-2D6243C2BA81}" type="pres">
      <dgm:prSet presAssocID="{FDFF0D97-F7AE-47D1-875B-2290F12CA587}" presName="thinLine2b" presStyleLbl="callout" presStyleIdx="0" presStyleCnt="1" custLinFactY="-1000000" custLinFactNeighborX="-552" custLinFactNeighborY="-1068031"/>
      <dgm:spPr/>
    </dgm:pt>
    <dgm:pt modelId="{D0BF4D6F-7E21-4286-9BD3-15EA0DF50118}" type="pres">
      <dgm:prSet presAssocID="{FDFF0D97-F7AE-47D1-875B-2290F12CA587}" presName="vertSpace2b" presStyleCnt="0"/>
      <dgm:spPr/>
    </dgm:pt>
  </dgm:ptLst>
  <dgm:cxnLst>
    <dgm:cxn modelId="{B6B44F23-F362-410E-BDEA-B73CAF9C706A}" srcId="{F07A5DB9-1277-44CA-8CB7-3144014F4E39}" destId="{FDFF0D97-F7AE-47D1-875B-2290F12CA587}" srcOrd="0" destOrd="0" parTransId="{49D93BFE-8003-4FEB-AD35-6F384BB2B9A5}" sibTransId="{C56560BA-9DC9-4302-9AE5-A75ACD1E1494}"/>
    <dgm:cxn modelId="{FE1ED22D-2A41-452F-91FB-F229C61A44C0}" srcId="{C892E17C-59B4-44A9-BC25-60737E49C34E}" destId="{F07A5DB9-1277-44CA-8CB7-3144014F4E39}" srcOrd="0" destOrd="0" parTransId="{1F8789A6-9C6D-4A6A-9F4A-0AF190490348}" sibTransId="{96864AF8-FAC3-4CF3-9223-43F679918F82}"/>
    <dgm:cxn modelId="{6E3FED46-0227-4250-BB93-06B0954D16DF}" type="presOf" srcId="{F07A5DB9-1277-44CA-8CB7-3144014F4E39}" destId="{B426E8A6-99B6-4D66-9D99-D166F4E1D7B9}" srcOrd="0" destOrd="0" presId="urn:microsoft.com/office/officeart/2008/layout/LinedList"/>
    <dgm:cxn modelId="{BBDB998E-1E21-460C-9A17-038C0F5DF825}" type="presOf" srcId="{FDFF0D97-F7AE-47D1-875B-2290F12CA587}" destId="{482E6EF0-AC58-4D7F-B6DF-0A47B87B0696}" srcOrd="0" destOrd="0" presId="urn:microsoft.com/office/officeart/2008/layout/LinedList"/>
    <dgm:cxn modelId="{5C7C84C6-6709-4090-AEA9-7A37C75C66E6}" type="presOf" srcId="{C892E17C-59B4-44A9-BC25-60737E49C34E}" destId="{D2283AA3-3DCF-436F-8E37-CF67C534084A}" srcOrd="0" destOrd="0" presId="urn:microsoft.com/office/officeart/2008/layout/LinedList"/>
    <dgm:cxn modelId="{567FE121-86BD-4488-A5CC-C201783D76ED}" type="presParOf" srcId="{D2283AA3-3DCF-436F-8E37-CF67C534084A}" destId="{6B9CCEBE-ACF2-4D7A-BDAF-C85640B22850}" srcOrd="0" destOrd="0" presId="urn:microsoft.com/office/officeart/2008/layout/LinedList"/>
    <dgm:cxn modelId="{95BB5139-0B79-4CB0-B667-C922F7640F4B}" type="presParOf" srcId="{D2283AA3-3DCF-436F-8E37-CF67C534084A}" destId="{6A798820-3D04-48AD-A962-5C1AAD9436D4}" srcOrd="1" destOrd="0" presId="urn:microsoft.com/office/officeart/2008/layout/LinedList"/>
    <dgm:cxn modelId="{A8288202-6843-495A-9A0D-34128959D97E}" type="presParOf" srcId="{6A798820-3D04-48AD-A962-5C1AAD9436D4}" destId="{B426E8A6-99B6-4D66-9D99-D166F4E1D7B9}" srcOrd="0" destOrd="0" presId="urn:microsoft.com/office/officeart/2008/layout/LinedList"/>
    <dgm:cxn modelId="{A2264C12-C58E-45B0-A820-F16FA25E9805}" type="presParOf" srcId="{6A798820-3D04-48AD-A962-5C1AAD9436D4}" destId="{2EDB4D8B-E38C-4F71-96DD-172840A2F03F}" srcOrd="1" destOrd="0" presId="urn:microsoft.com/office/officeart/2008/layout/LinedList"/>
    <dgm:cxn modelId="{616F6E5C-2C6D-4854-BB65-6BAFF1646C18}" type="presParOf" srcId="{2EDB4D8B-E38C-4F71-96DD-172840A2F03F}" destId="{581EB779-F985-4110-96F8-8435A1FFB530}" srcOrd="0" destOrd="0" presId="urn:microsoft.com/office/officeart/2008/layout/LinedList"/>
    <dgm:cxn modelId="{651B817D-2EB3-4436-BA1A-93C222837055}" type="presParOf" srcId="{2EDB4D8B-E38C-4F71-96DD-172840A2F03F}" destId="{FA226405-B8BE-4B33-9183-9852F973EF57}" srcOrd="1" destOrd="0" presId="urn:microsoft.com/office/officeart/2008/layout/LinedList"/>
    <dgm:cxn modelId="{2EFC8E99-7796-4027-8D74-A65EA273DDC4}" type="presParOf" srcId="{FA226405-B8BE-4B33-9183-9852F973EF57}" destId="{105614DA-8FE4-4AC8-B949-5A5A54E2D827}" srcOrd="0" destOrd="0" presId="urn:microsoft.com/office/officeart/2008/layout/LinedList"/>
    <dgm:cxn modelId="{35A28659-A98A-4F5E-868F-90936EF6063B}" type="presParOf" srcId="{FA226405-B8BE-4B33-9183-9852F973EF57}" destId="{482E6EF0-AC58-4D7F-B6DF-0A47B87B0696}" srcOrd="1" destOrd="0" presId="urn:microsoft.com/office/officeart/2008/layout/LinedList"/>
    <dgm:cxn modelId="{24646869-E961-487F-8100-1BD072A80EAB}" type="presParOf" srcId="{FA226405-B8BE-4B33-9183-9852F973EF57}" destId="{CE77AEED-9BF9-422B-BEEB-76936498FD54}" srcOrd="2" destOrd="0" presId="urn:microsoft.com/office/officeart/2008/layout/LinedList"/>
    <dgm:cxn modelId="{524EC8CE-F25E-4633-A8E5-14B84AA74AF9}" type="presParOf" srcId="{2EDB4D8B-E38C-4F71-96DD-172840A2F03F}" destId="{7898A0BC-EED5-4F3A-B54A-2D6243C2BA81}" srcOrd="2" destOrd="0" presId="urn:microsoft.com/office/officeart/2008/layout/LinedList"/>
    <dgm:cxn modelId="{B188C6F5-EA3A-4BC0-AD52-9F99839F9779}" type="presParOf" srcId="{2EDB4D8B-E38C-4F71-96DD-172840A2F03F}" destId="{D0BF4D6F-7E21-4286-9BD3-15EA0DF50118}" srcOrd="3"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892E17C-59B4-44A9-BC25-60737E49C34E}"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US"/>
        </a:p>
      </dgm:t>
    </dgm:pt>
    <dgm:pt modelId="{F07A5DB9-1277-44CA-8CB7-3144014F4E39}">
      <dgm:prSet custT="1"/>
      <dgm:spPr/>
      <dgm:t>
        <a:bodyPr/>
        <a:lstStyle/>
        <a:p>
          <a:pPr>
            <a:lnSpc>
              <a:spcPct val="100000"/>
            </a:lnSpc>
            <a:spcAft>
              <a:spcPts val="0"/>
            </a:spcAft>
          </a:pPr>
          <a:endParaRPr lang="en-US" sz="4000" i="1"/>
        </a:p>
      </dgm:t>
    </dgm:pt>
    <dgm:pt modelId="{1F8789A6-9C6D-4A6A-9F4A-0AF190490348}" type="parTrans" cxnId="{FE1ED22D-2A41-452F-91FB-F229C61A44C0}">
      <dgm:prSet/>
      <dgm:spPr/>
      <dgm:t>
        <a:bodyPr/>
        <a:lstStyle/>
        <a:p>
          <a:endParaRPr lang="en-US"/>
        </a:p>
      </dgm:t>
    </dgm:pt>
    <dgm:pt modelId="{96864AF8-FAC3-4CF3-9223-43F679918F82}" type="sibTrans" cxnId="{FE1ED22D-2A41-452F-91FB-F229C61A44C0}">
      <dgm:prSet/>
      <dgm:spPr/>
      <dgm:t>
        <a:bodyPr/>
        <a:lstStyle/>
        <a:p>
          <a:endParaRPr lang="en-US"/>
        </a:p>
      </dgm:t>
    </dgm:pt>
    <dgm:pt modelId="{FDFF0D97-F7AE-47D1-875B-2290F12CA587}">
      <dgm:prSet custT="1"/>
      <dgm:spPr/>
      <dgm:t>
        <a:bodyPr/>
        <a:lstStyle/>
        <a:p>
          <a:pPr>
            <a:lnSpc>
              <a:spcPct val="100000"/>
            </a:lnSpc>
            <a:spcAft>
              <a:spcPts val="0"/>
            </a:spcAft>
          </a:pPr>
          <a:r>
            <a:rPr lang="en-US" sz="4000" i="1"/>
            <a:t>Rebecca Lloyd</a:t>
          </a:r>
        </a:p>
        <a:p>
          <a:pPr>
            <a:lnSpc>
              <a:spcPct val="100000"/>
            </a:lnSpc>
            <a:spcAft>
              <a:spcPts val="0"/>
            </a:spcAft>
          </a:pPr>
          <a:r>
            <a:rPr lang="en-US" sz="4000" i="1"/>
            <a:t>Learning &amp; Research Services, </a:t>
          </a:r>
        </a:p>
        <a:p>
          <a:pPr>
            <a:lnSpc>
              <a:spcPct val="100000"/>
            </a:lnSpc>
            <a:spcAft>
              <a:spcPts val="0"/>
            </a:spcAft>
          </a:pPr>
          <a:r>
            <a:rPr lang="en-US" sz="4000" i="1"/>
            <a:t>Librarian for History, Spanish &amp; Portuguese</a:t>
          </a:r>
        </a:p>
        <a:p>
          <a:pPr>
            <a:lnSpc>
              <a:spcPct val="100000"/>
            </a:lnSpc>
            <a:spcAft>
              <a:spcPts val="0"/>
            </a:spcAft>
          </a:pPr>
          <a:endParaRPr lang="en-US" sz="4000" i="1"/>
        </a:p>
        <a:p>
          <a:pPr>
            <a:lnSpc>
              <a:spcPct val="100000"/>
            </a:lnSpc>
            <a:spcAft>
              <a:spcPts val="0"/>
            </a:spcAft>
          </a:pPr>
          <a:r>
            <a:rPr lang="en-US" sz="4000"/>
            <a:t>Focus:  Books about World War II, looking at various facets of diversity, such as race, gender, geography, and publisher type</a:t>
          </a:r>
        </a:p>
        <a:p>
          <a:pPr>
            <a:lnSpc>
              <a:spcPct val="100000"/>
            </a:lnSpc>
            <a:spcAft>
              <a:spcPts val="0"/>
            </a:spcAft>
          </a:pPr>
          <a:endParaRPr lang="en-US" sz="4000"/>
        </a:p>
        <a:p>
          <a:pPr>
            <a:lnSpc>
              <a:spcPct val="100000"/>
            </a:lnSpc>
            <a:spcAft>
              <a:spcPts val="0"/>
            </a:spcAft>
          </a:pPr>
          <a:r>
            <a:rPr lang="en-US" sz="4000"/>
            <a:t>Method:  Code catalog record information in a random sample of the collection</a:t>
          </a:r>
        </a:p>
      </dgm:t>
    </dgm:pt>
    <dgm:pt modelId="{49D93BFE-8003-4FEB-AD35-6F384BB2B9A5}" type="parTrans" cxnId="{B6B44F23-F362-410E-BDEA-B73CAF9C706A}">
      <dgm:prSet/>
      <dgm:spPr/>
      <dgm:t>
        <a:bodyPr/>
        <a:lstStyle/>
        <a:p>
          <a:endParaRPr lang="en-US"/>
        </a:p>
      </dgm:t>
    </dgm:pt>
    <dgm:pt modelId="{C56560BA-9DC9-4302-9AE5-A75ACD1E1494}" type="sibTrans" cxnId="{B6B44F23-F362-410E-BDEA-B73CAF9C706A}">
      <dgm:prSet/>
      <dgm:spPr/>
      <dgm:t>
        <a:bodyPr/>
        <a:lstStyle/>
        <a:p>
          <a:endParaRPr lang="en-US"/>
        </a:p>
      </dgm:t>
    </dgm:pt>
    <dgm:pt modelId="{D2283AA3-3DCF-436F-8E37-CF67C534084A}" type="pres">
      <dgm:prSet presAssocID="{C892E17C-59B4-44A9-BC25-60737E49C34E}" presName="vert0" presStyleCnt="0">
        <dgm:presLayoutVars>
          <dgm:dir/>
          <dgm:animOne val="branch"/>
          <dgm:animLvl val="lvl"/>
        </dgm:presLayoutVars>
      </dgm:prSet>
      <dgm:spPr/>
    </dgm:pt>
    <dgm:pt modelId="{6B9CCEBE-ACF2-4D7A-BDAF-C85640B22850}" type="pres">
      <dgm:prSet presAssocID="{F07A5DB9-1277-44CA-8CB7-3144014F4E39}" presName="thickLine" presStyleLbl="alignNode1" presStyleIdx="0" presStyleCnt="1"/>
      <dgm:spPr/>
    </dgm:pt>
    <dgm:pt modelId="{6A798820-3D04-48AD-A962-5C1AAD9436D4}" type="pres">
      <dgm:prSet presAssocID="{F07A5DB9-1277-44CA-8CB7-3144014F4E39}" presName="horz1" presStyleCnt="0"/>
      <dgm:spPr/>
    </dgm:pt>
    <dgm:pt modelId="{B426E8A6-99B6-4D66-9D99-D166F4E1D7B9}" type="pres">
      <dgm:prSet presAssocID="{F07A5DB9-1277-44CA-8CB7-3144014F4E39}" presName="tx1" presStyleLbl="revTx" presStyleIdx="0" presStyleCnt="2" custScaleX="180834" custScaleY="30297" custLinFactNeighborX="-148" custLinFactNeighborY="80492"/>
      <dgm:spPr/>
    </dgm:pt>
    <dgm:pt modelId="{2EDB4D8B-E38C-4F71-96DD-172840A2F03F}" type="pres">
      <dgm:prSet presAssocID="{F07A5DB9-1277-44CA-8CB7-3144014F4E39}" presName="vert1" presStyleCnt="0"/>
      <dgm:spPr/>
    </dgm:pt>
    <dgm:pt modelId="{581EB779-F985-4110-96F8-8435A1FFB530}" type="pres">
      <dgm:prSet presAssocID="{FDFF0D97-F7AE-47D1-875B-2290F12CA587}" presName="vertSpace2a" presStyleCnt="0"/>
      <dgm:spPr/>
    </dgm:pt>
    <dgm:pt modelId="{FA226405-B8BE-4B33-9183-9852F973EF57}" type="pres">
      <dgm:prSet presAssocID="{FDFF0D97-F7AE-47D1-875B-2290F12CA587}" presName="horz2" presStyleCnt="0"/>
      <dgm:spPr/>
    </dgm:pt>
    <dgm:pt modelId="{105614DA-8FE4-4AC8-B949-5A5A54E2D827}" type="pres">
      <dgm:prSet presAssocID="{FDFF0D97-F7AE-47D1-875B-2290F12CA587}" presName="horzSpace2" presStyleCnt="0"/>
      <dgm:spPr/>
    </dgm:pt>
    <dgm:pt modelId="{482E6EF0-AC58-4D7F-B6DF-0A47B87B0696}" type="pres">
      <dgm:prSet presAssocID="{FDFF0D97-F7AE-47D1-875B-2290F12CA587}" presName="tx2" presStyleLbl="revTx" presStyleIdx="1" presStyleCnt="2" custScaleX="83789" custLinFactNeighborX="13037" custLinFactNeighborY="1367"/>
      <dgm:spPr/>
    </dgm:pt>
    <dgm:pt modelId="{CE77AEED-9BF9-422B-BEEB-76936498FD54}" type="pres">
      <dgm:prSet presAssocID="{FDFF0D97-F7AE-47D1-875B-2290F12CA587}" presName="vert2" presStyleCnt="0"/>
      <dgm:spPr/>
    </dgm:pt>
    <dgm:pt modelId="{7898A0BC-EED5-4F3A-B54A-2D6243C2BA81}" type="pres">
      <dgm:prSet presAssocID="{FDFF0D97-F7AE-47D1-875B-2290F12CA587}" presName="thinLine2b" presStyleLbl="callout" presStyleIdx="0" presStyleCnt="1" custLinFactY="-1000000" custLinFactNeighborX="-552" custLinFactNeighborY="-1068031"/>
      <dgm:spPr/>
    </dgm:pt>
    <dgm:pt modelId="{D0BF4D6F-7E21-4286-9BD3-15EA0DF50118}" type="pres">
      <dgm:prSet presAssocID="{FDFF0D97-F7AE-47D1-875B-2290F12CA587}" presName="vertSpace2b" presStyleCnt="0"/>
      <dgm:spPr/>
    </dgm:pt>
  </dgm:ptLst>
  <dgm:cxnLst>
    <dgm:cxn modelId="{B6B44F23-F362-410E-BDEA-B73CAF9C706A}" srcId="{F07A5DB9-1277-44CA-8CB7-3144014F4E39}" destId="{FDFF0D97-F7AE-47D1-875B-2290F12CA587}" srcOrd="0" destOrd="0" parTransId="{49D93BFE-8003-4FEB-AD35-6F384BB2B9A5}" sibTransId="{C56560BA-9DC9-4302-9AE5-A75ACD1E1494}"/>
    <dgm:cxn modelId="{FE1ED22D-2A41-452F-91FB-F229C61A44C0}" srcId="{C892E17C-59B4-44A9-BC25-60737E49C34E}" destId="{F07A5DB9-1277-44CA-8CB7-3144014F4E39}" srcOrd="0" destOrd="0" parTransId="{1F8789A6-9C6D-4A6A-9F4A-0AF190490348}" sibTransId="{96864AF8-FAC3-4CF3-9223-43F679918F82}"/>
    <dgm:cxn modelId="{6E3FED46-0227-4250-BB93-06B0954D16DF}" type="presOf" srcId="{F07A5DB9-1277-44CA-8CB7-3144014F4E39}" destId="{B426E8A6-99B6-4D66-9D99-D166F4E1D7B9}" srcOrd="0" destOrd="0" presId="urn:microsoft.com/office/officeart/2008/layout/LinedList"/>
    <dgm:cxn modelId="{BBDB998E-1E21-460C-9A17-038C0F5DF825}" type="presOf" srcId="{FDFF0D97-F7AE-47D1-875B-2290F12CA587}" destId="{482E6EF0-AC58-4D7F-B6DF-0A47B87B0696}" srcOrd="0" destOrd="0" presId="urn:microsoft.com/office/officeart/2008/layout/LinedList"/>
    <dgm:cxn modelId="{5C7C84C6-6709-4090-AEA9-7A37C75C66E6}" type="presOf" srcId="{C892E17C-59B4-44A9-BC25-60737E49C34E}" destId="{D2283AA3-3DCF-436F-8E37-CF67C534084A}" srcOrd="0" destOrd="0" presId="urn:microsoft.com/office/officeart/2008/layout/LinedList"/>
    <dgm:cxn modelId="{567FE121-86BD-4488-A5CC-C201783D76ED}" type="presParOf" srcId="{D2283AA3-3DCF-436F-8E37-CF67C534084A}" destId="{6B9CCEBE-ACF2-4D7A-BDAF-C85640B22850}" srcOrd="0" destOrd="0" presId="urn:microsoft.com/office/officeart/2008/layout/LinedList"/>
    <dgm:cxn modelId="{95BB5139-0B79-4CB0-B667-C922F7640F4B}" type="presParOf" srcId="{D2283AA3-3DCF-436F-8E37-CF67C534084A}" destId="{6A798820-3D04-48AD-A962-5C1AAD9436D4}" srcOrd="1" destOrd="0" presId="urn:microsoft.com/office/officeart/2008/layout/LinedList"/>
    <dgm:cxn modelId="{A8288202-6843-495A-9A0D-34128959D97E}" type="presParOf" srcId="{6A798820-3D04-48AD-A962-5C1AAD9436D4}" destId="{B426E8A6-99B6-4D66-9D99-D166F4E1D7B9}" srcOrd="0" destOrd="0" presId="urn:microsoft.com/office/officeart/2008/layout/LinedList"/>
    <dgm:cxn modelId="{A2264C12-C58E-45B0-A820-F16FA25E9805}" type="presParOf" srcId="{6A798820-3D04-48AD-A962-5C1AAD9436D4}" destId="{2EDB4D8B-E38C-4F71-96DD-172840A2F03F}" srcOrd="1" destOrd="0" presId="urn:microsoft.com/office/officeart/2008/layout/LinedList"/>
    <dgm:cxn modelId="{616F6E5C-2C6D-4854-BB65-6BAFF1646C18}" type="presParOf" srcId="{2EDB4D8B-E38C-4F71-96DD-172840A2F03F}" destId="{581EB779-F985-4110-96F8-8435A1FFB530}" srcOrd="0" destOrd="0" presId="urn:microsoft.com/office/officeart/2008/layout/LinedList"/>
    <dgm:cxn modelId="{651B817D-2EB3-4436-BA1A-93C222837055}" type="presParOf" srcId="{2EDB4D8B-E38C-4F71-96DD-172840A2F03F}" destId="{FA226405-B8BE-4B33-9183-9852F973EF57}" srcOrd="1" destOrd="0" presId="urn:microsoft.com/office/officeart/2008/layout/LinedList"/>
    <dgm:cxn modelId="{2EFC8E99-7796-4027-8D74-A65EA273DDC4}" type="presParOf" srcId="{FA226405-B8BE-4B33-9183-9852F973EF57}" destId="{105614DA-8FE4-4AC8-B949-5A5A54E2D827}" srcOrd="0" destOrd="0" presId="urn:microsoft.com/office/officeart/2008/layout/LinedList"/>
    <dgm:cxn modelId="{35A28659-A98A-4F5E-868F-90936EF6063B}" type="presParOf" srcId="{FA226405-B8BE-4B33-9183-9852F973EF57}" destId="{482E6EF0-AC58-4D7F-B6DF-0A47B87B0696}" srcOrd="1" destOrd="0" presId="urn:microsoft.com/office/officeart/2008/layout/LinedList"/>
    <dgm:cxn modelId="{24646869-E961-487F-8100-1BD072A80EAB}" type="presParOf" srcId="{FA226405-B8BE-4B33-9183-9852F973EF57}" destId="{CE77AEED-9BF9-422B-BEEB-76936498FD54}" srcOrd="2" destOrd="0" presId="urn:microsoft.com/office/officeart/2008/layout/LinedList"/>
    <dgm:cxn modelId="{524EC8CE-F25E-4633-A8E5-14B84AA74AF9}" type="presParOf" srcId="{2EDB4D8B-E38C-4F71-96DD-172840A2F03F}" destId="{7898A0BC-EED5-4F3A-B54A-2D6243C2BA81}" srcOrd="2" destOrd="0" presId="urn:microsoft.com/office/officeart/2008/layout/LinedList"/>
    <dgm:cxn modelId="{B188C6F5-EA3A-4BC0-AD52-9F99839F9779}" type="presParOf" srcId="{2EDB4D8B-E38C-4F71-96DD-172840A2F03F}" destId="{D0BF4D6F-7E21-4286-9BD3-15EA0DF50118}" srcOrd="3"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892E17C-59B4-44A9-BC25-60737E49C34E}"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US"/>
        </a:p>
      </dgm:t>
    </dgm:pt>
    <dgm:pt modelId="{F07A5DB9-1277-44CA-8CB7-3144014F4E39}">
      <dgm:prSet custT="1"/>
      <dgm:spPr/>
      <dgm:t>
        <a:bodyPr/>
        <a:lstStyle/>
        <a:p>
          <a:pPr>
            <a:lnSpc>
              <a:spcPct val="100000"/>
            </a:lnSpc>
            <a:spcAft>
              <a:spcPts val="0"/>
            </a:spcAft>
          </a:pPr>
          <a:endParaRPr lang="en-US" sz="4000" i="1"/>
        </a:p>
      </dgm:t>
    </dgm:pt>
    <dgm:pt modelId="{1F8789A6-9C6D-4A6A-9F4A-0AF190490348}" type="parTrans" cxnId="{FE1ED22D-2A41-452F-91FB-F229C61A44C0}">
      <dgm:prSet/>
      <dgm:spPr/>
      <dgm:t>
        <a:bodyPr/>
        <a:lstStyle/>
        <a:p>
          <a:endParaRPr lang="en-US"/>
        </a:p>
      </dgm:t>
    </dgm:pt>
    <dgm:pt modelId="{96864AF8-FAC3-4CF3-9223-43F679918F82}" type="sibTrans" cxnId="{FE1ED22D-2A41-452F-91FB-F229C61A44C0}">
      <dgm:prSet/>
      <dgm:spPr/>
      <dgm:t>
        <a:bodyPr/>
        <a:lstStyle/>
        <a:p>
          <a:endParaRPr lang="en-US"/>
        </a:p>
      </dgm:t>
    </dgm:pt>
    <dgm:pt modelId="{FDFF0D97-F7AE-47D1-875B-2290F12CA587}">
      <dgm:prSet custT="1"/>
      <dgm:spPr/>
      <dgm:t>
        <a:bodyPr/>
        <a:lstStyle/>
        <a:p>
          <a:pPr>
            <a:lnSpc>
              <a:spcPct val="100000"/>
            </a:lnSpc>
            <a:spcAft>
              <a:spcPts val="0"/>
            </a:spcAft>
          </a:pPr>
          <a:r>
            <a:rPr lang="en-US" sz="4000" i="1"/>
            <a:t>Van Tran</a:t>
          </a:r>
        </a:p>
        <a:p>
          <a:pPr>
            <a:lnSpc>
              <a:spcPct val="100000"/>
            </a:lnSpc>
            <a:spcAft>
              <a:spcPts val="0"/>
            </a:spcAft>
          </a:pPr>
          <a:r>
            <a:rPr lang="en-US" sz="4000" i="1"/>
            <a:t>Learning &amp; Research Services,</a:t>
          </a:r>
        </a:p>
        <a:p>
          <a:pPr>
            <a:lnSpc>
              <a:spcPct val="100000"/>
            </a:lnSpc>
            <a:spcAft>
              <a:spcPts val="0"/>
            </a:spcAft>
          </a:pPr>
          <a:r>
            <a:rPr lang="en-US" sz="4000" i="1"/>
            <a:t>Public Health and Social Sciences Librarian</a:t>
          </a:r>
        </a:p>
        <a:p>
          <a:pPr>
            <a:lnSpc>
              <a:spcPct val="100000"/>
            </a:lnSpc>
            <a:spcAft>
              <a:spcPts val="0"/>
            </a:spcAft>
          </a:pPr>
          <a:endParaRPr lang="en-US" sz="4000" i="1"/>
        </a:p>
        <a:p>
          <a:pPr>
            <a:lnSpc>
              <a:spcPct val="100000"/>
            </a:lnSpc>
            <a:spcAft>
              <a:spcPts val="0"/>
            </a:spcAft>
          </a:pPr>
          <a:r>
            <a:rPr lang="en-US" sz="4000"/>
            <a:t>Focus: Social Work with Asian People</a:t>
          </a:r>
        </a:p>
        <a:p>
          <a:pPr>
            <a:lnSpc>
              <a:spcPct val="100000"/>
            </a:lnSpc>
            <a:spcAft>
              <a:spcPts val="0"/>
            </a:spcAft>
          </a:pPr>
          <a:endParaRPr lang="en-US" sz="4000"/>
        </a:p>
        <a:p>
          <a:pPr>
            <a:lnSpc>
              <a:spcPct val="100000"/>
            </a:lnSpc>
            <a:spcAft>
              <a:spcPts val="0"/>
            </a:spcAft>
          </a:pPr>
          <a:r>
            <a:rPr lang="en-US" sz="4000"/>
            <a:t>Method: Catalog search by subject headings with counts of specific Asian populations</a:t>
          </a:r>
        </a:p>
      </dgm:t>
    </dgm:pt>
    <dgm:pt modelId="{49D93BFE-8003-4FEB-AD35-6F384BB2B9A5}" type="parTrans" cxnId="{B6B44F23-F362-410E-BDEA-B73CAF9C706A}">
      <dgm:prSet/>
      <dgm:spPr/>
      <dgm:t>
        <a:bodyPr/>
        <a:lstStyle/>
        <a:p>
          <a:endParaRPr lang="en-US"/>
        </a:p>
      </dgm:t>
    </dgm:pt>
    <dgm:pt modelId="{C56560BA-9DC9-4302-9AE5-A75ACD1E1494}" type="sibTrans" cxnId="{B6B44F23-F362-410E-BDEA-B73CAF9C706A}">
      <dgm:prSet/>
      <dgm:spPr/>
      <dgm:t>
        <a:bodyPr/>
        <a:lstStyle/>
        <a:p>
          <a:endParaRPr lang="en-US"/>
        </a:p>
      </dgm:t>
    </dgm:pt>
    <dgm:pt modelId="{D2283AA3-3DCF-436F-8E37-CF67C534084A}" type="pres">
      <dgm:prSet presAssocID="{C892E17C-59B4-44A9-BC25-60737E49C34E}" presName="vert0" presStyleCnt="0">
        <dgm:presLayoutVars>
          <dgm:dir/>
          <dgm:animOne val="branch"/>
          <dgm:animLvl val="lvl"/>
        </dgm:presLayoutVars>
      </dgm:prSet>
      <dgm:spPr/>
    </dgm:pt>
    <dgm:pt modelId="{6B9CCEBE-ACF2-4D7A-BDAF-C85640B22850}" type="pres">
      <dgm:prSet presAssocID="{F07A5DB9-1277-44CA-8CB7-3144014F4E39}" presName="thickLine" presStyleLbl="alignNode1" presStyleIdx="0" presStyleCnt="1"/>
      <dgm:spPr/>
    </dgm:pt>
    <dgm:pt modelId="{6A798820-3D04-48AD-A962-5C1AAD9436D4}" type="pres">
      <dgm:prSet presAssocID="{F07A5DB9-1277-44CA-8CB7-3144014F4E39}" presName="horz1" presStyleCnt="0"/>
      <dgm:spPr/>
    </dgm:pt>
    <dgm:pt modelId="{B426E8A6-99B6-4D66-9D99-D166F4E1D7B9}" type="pres">
      <dgm:prSet presAssocID="{F07A5DB9-1277-44CA-8CB7-3144014F4E39}" presName="tx1" presStyleLbl="revTx" presStyleIdx="0" presStyleCnt="2" custScaleX="180834" custScaleY="30297" custLinFactNeighborX="-148" custLinFactNeighborY="80492"/>
      <dgm:spPr/>
    </dgm:pt>
    <dgm:pt modelId="{2EDB4D8B-E38C-4F71-96DD-172840A2F03F}" type="pres">
      <dgm:prSet presAssocID="{F07A5DB9-1277-44CA-8CB7-3144014F4E39}" presName="vert1" presStyleCnt="0"/>
      <dgm:spPr/>
    </dgm:pt>
    <dgm:pt modelId="{581EB779-F985-4110-96F8-8435A1FFB530}" type="pres">
      <dgm:prSet presAssocID="{FDFF0D97-F7AE-47D1-875B-2290F12CA587}" presName="vertSpace2a" presStyleCnt="0"/>
      <dgm:spPr/>
    </dgm:pt>
    <dgm:pt modelId="{FA226405-B8BE-4B33-9183-9852F973EF57}" type="pres">
      <dgm:prSet presAssocID="{FDFF0D97-F7AE-47D1-875B-2290F12CA587}" presName="horz2" presStyleCnt="0"/>
      <dgm:spPr/>
    </dgm:pt>
    <dgm:pt modelId="{105614DA-8FE4-4AC8-B949-5A5A54E2D827}" type="pres">
      <dgm:prSet presAssocID="{FDFF0D97-F7AE-47D1-875B-2290F12CA587}" presName="horzSpace2" presStyleCnt="0"/>
      <dgm:spPr/>
    </dgm:pt>
    <dgm:pt modelId="{482E6EF0-AC58-4D7F-B6DF-0A47B87B0696}" type="pres">
      <dgm:prSet presAssocID="{FDFF0D97-F7AE-47D1-875B-2290F12CA587}" presName="tx2" presStyleLbl="revTx" presStyleIdx="1" presStyleCnt="2" custScaleX="83789" custLinFactNeighborX="13037" custLinFactNeighborY="1367"/>
      <dgm:spPr/>
    </dgm:pt>
    <dgm:pt modelId="{CE77AEED-9BF9-422B-BEEB-76936498FD54}" type="pres">
      <dgm:prSet presAssocID="{FDFF0D97-F7AE-47D1-875B-2290F12CA587}" presName="vert2" presStyleCnt="0"/>
      <dgm:spPr/>
    </dgm:pt>
    <dgm:pt modelId="{7898A0BC-EED5-4F3A-B54A-2D6243C2BA81}" type="pres">
      <dgm:prSet presAssocID="{FDFF0D97-F7AE-47D1-875B-2290F12CA587}" presName="thinLine2b" presStyleLbl="callout" presStyleIdx="0" presStyleCnt="1" custLinFactY="-1000000" custLinFactNeighborX="-552" custLinFactNeighborY="-1068031"/>
      <dgm:spPr/>
    </dgm:pt>
    <dgm:pt modelId="{D0BF4D6F-7E21-4286-9BD3-15EA0DF50118}" type="pres">
      <dgm:prSet presAssocID="{FDFF0D97-F7AE-47D1-875B-2290F12CA587}" presName="vertSpace2b" presStyleCnt="0"/>
      <dgm:spPr/>
    </dgm:pt>
  </dgm:ptLst>
  <dgm:cxnLst>
    <dgm:cxn modelId="{B6B44F23-F362-410E-BDEA-B73CAF9C706A}" srcId="{F07A5DB9-1277-44CA-8CB7-3144014F4E39}" destId="{FDFF0D97-F7AE-47D1-875B-2290F12CA587}" srcOrd="0" destOrd="0" parTransId="{49D93BFE-8003-4FEB-AD35-6F384BB2B9A5}" sibTransId="{C56560BA-9DC9-4302-9AE5-A75ACD1E1494}"/>
    <dgm:cxn modelId="{FE1ED22D-2A41-452F-91FB-F229C61A44C0}" srcId="{C892E17C-59B4-44A9-BC25-60737E49C34E}" destId="{F07A5DB9-1277-44CA-8CB7-3144014F4E39}" srcOrd="0" destOrd="0" parTransId="{1F8789A6-9C6D-4A6A-9F4A-0AF190490348}" sibTransId="{96864AF8-FAC3-4CF3-9223-43F679918F82}"/>
    <dgm:cxn modelId="{6E3FED46-0227-4250-BB93-06B0954D16DF}" type="presOf" srcId="{F07A5DB9-1277-44CA-8CB7-3144014F4E39}" destId="{B426E8A6-99B6-4D66-9D99-D166F4E1D7B9}" srcOrd="0" destOrd="0" presId="urn:microsoft.com/office/officeart/2008/layout/LinedList"/>
    <dgm:cxn modelId="{BBDB998E-1E21-460C-9A17-038C0F5DF825}" type="presOf" srcId="{FDFF0D97-F7AE-47D1-875B-2290F12CA587}" destId="{482E6EF0-AC58-4D7F-B6DF-0A47B87B0696}" srcOrd="0" destOrd="0" presId="urn:microsoft.com/office/officeart/2008/layout/LinedList"/>
    <dgm:cxn modelId="{5C7C84C6-6709-4090-AEA9-7A37C75C66E6}" type="presOf" srcId="{C892E17C-59B4-44A9-BC25-60737E49C34E}" destId="{D2283AA3-3DCF-436F-8E37-CF67C534084A}" srcOrd="0" destOrd="0" presId="urn:microsoft.com/office/officeart/2008/layout/LinedList"/>
    <dgm:cxn modelId="{567FE121-86BD-4488-A5CC-C201783D76ED}" type="presParOf" srcId="{D2283AA3-3DCF-436F-8E37-CF67C534084A}" destId="{6B9CCEBE-ACF2-4D7A-BDAF-C85640B22850}" srcOrd="0" destOrd="0" presId="urn:microsoft.com/office/officeart/2008/layout/LinedList"/>
    <dgm:cxn modelId="{95BB5139-0B79-4CB0-B667-C922F7640F4B}" type="presParOf" srcId="{D2283AA3-3DCF-436F-8E37-CF67C534084A}" destId="{6A798820-3D04-48AD-A962-5C1AAD9436D4}" srcOrd="1" destOrd="0" presId="urn:microsoft.com/office/officeart/2008/layout/LinedList"/>
    <dgm:cxn modelId="{A8288202-6843-495A-9A0D-34128959D97E}" type="presParOf" srcId="{6A798820-3D04-48AD-A962-5C1AAD9436D4}" destId="{B426E8A6-99B6-4D66-9D99-D166F4E1D7B9}" srcOrd="0" destOrd="0" presId="urn:microsoft.com/office/officeart/2008/layout/LinedList"/>
    <dgm:cxn modelId="{A2264C12-C58E-45B0-A820-F16FA25E9805}" type="presParOf" srcId="{6A798820-3D04-48AD-A962-5C1AAD9436D4}" destId="{2EDB4D8B-E38C-4F71-96DD-172840A2F03F}" srcOrd="1" destOrd="0" presId="urn:microsoft.com/office/officeart/2008/layout/LinedList"/>
    <dgm:cxn modelId="{616F6E5C-2C6D-4854-BB65-6BAFF1646C18}" type="presParOf" srcId="{2EDB4D8B-E38C-4F71-96DD-172840A2F03F}" destId="{581EB779-F985-4110-96F8-8435A1FFB530}" srcOrd="0" destOrd="0" presId="urn:microsoft.com/office/officeart/2008/layout/LinedList"/>
    <dgm:cxn modelId="{651B817D-2EB3-4436-BA1A-93C222837055}" type="presParOf" srcId="{2EDB4D8B-E38C-4F71-96DD-172840A2F03F}" destId="{FA226405-B8BE-4B33-9183-9852F973EF57}" srcOrd="1" destOrd="0" presId="urn:microsoft.com/office/officeart/2008/layout/LinedList"/>
    <dgm:cxn modelId="{2EFC8E99-7796-4027-8D74-A65EA273DDC4}" type="presParOf" srcId="{FA226405-B8BE-4B33-9183-9852F973EF57}" destId="{105614DA-8FE4-4AC8-B949-5A5A54E2D827}" srcOrd="0" destOrd="0" presId="urn:microsoft.com/office/officeart/2008/layout/LinedList"/>
    <dgm:cxn modelId="{35A28659-A98A-4F5E-868F-90936EF6063B}" type="presParOf" srcId="{FA226405-B8BE-4B33-9183-9852F973EF57}" destId="{482E6EF0-AC58-4D7F-B6DF-0A47B87B0696}" srcOrd="1" destOrd="0" presId="urn:microsoft.com/office/officeart/2008/layout/LinedList"/>
    <dgm:cxn modelId="{24646869-E961-487F-8100-1BD072A80EAB}" type="presParOf" srcId="{FA226405-B8BE-4B33-9183-9852F973EF57}" destId="{CE77AEED-9BF9-422B-BEEB-76936498FD54}" srcOrd="2" destOrd="0" presId="urn:microsoft.com/office/officeart/2008/layout/LinedList"/>
    <dgm:cxn modelId="{524EC8CE-F25E-4633-A8E5-14B84AA74AF9}" type="presParOf" srcId="{2EDB4D8B-E38C-4F71-96DD-172840A2F03F}" destId="{7898A0BC-EED5-4F3A-B54A-2D6243C2BA81}" srcOrd="2" destOrd="0" presId="urn:microsoft.com/office/officeart/2008/layout/LinedList"/>
    <dgm:cxn modelId="{B188C6F5-EA3A-4BC0-AD52-9F99839F9779}" type="presParOf" srcId="{2EDB4D8B-E38C-4F71-96DD-172840A2F03F}" destId="{D0BF4D6F-7E21-4286-9BD3-15EA0DF50118}" srcOrd="3"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F33BCF2-C682-4AE1-9DE4-ED5B715E4756}" type="doc">
      <dgm:prSet loTypeId="urn:microsoft.com/office/officeart/2005/8/layout/vList2" loCatId="list" qsTypeId="urn:microsoft.com/office/officeart/2005/8/quickstyle/simple3" qsCatId="simple" csTypeId="urn:microsoft.com/office/officeart/2005/8/colors/accent5_2" csCatId="accent5" phldr="1"/>
      <dgm:spPr/>
      <dgm:t>
        <a:bodyPr/>
        <a:lstStyle/>
        <a:p>
          <a:endParaRPr lang="en-US"/>
        </a:p>
      </dgm:t>
    </dgm:pt>
    <dgm:pt modelId="{CAF33E23-94E6-4C9A-B6A1-4770D0C6589D}">
      <dgm:prSet phldr="0" custT="1"/>
      <dgm:spPr>
        <a:solidFill>
          <a:schemeClr val="accent1">
            <a:lumMod val="20000"/>
            <a:lumOff val="80000"/>
          </a:schemeClr>
        </a:solidFill>
      </dgm:spPr>
      <dgm:t>
        <a:bodyPr/>
        <a:lstStyle/>
        <a:p>
          <a:pPr algn="l" rtl="0"/>
          <a:r>
            <a:rPr lang="en-US" sz="3400">
              <a:latin typeface="Calibri"/>
              <a:cs typeface="Arial"/>
              <a:hlinkClick xmlns:r="http://schemas.openxmlformats.org/officeDocument/2006/relationships" r:id="rId1">
                <a:extLst>
                  <a:ext uri="{A12FA001-AC4F-418D-AE19-62706E023703}">
                    <ahyp:hlinkClr xmlns:ahyp="http://schemas.microsoft.com/office/drawing/2018/hyperlinkcolor" val="tx"/>
                  </a:ext>
                </a:extLst>
              </a:hlinkClick>
            </a:rPr>
            <a:t>https://LISTSERV.UGA.EDU/scripts/wa-UGA.exe?SUBED1=ASSESSDIVCOL-L</a:t>
          </a:r>
          <a:endParaRPr lang="en-US" sz="3400">
            <a:latin typeface="Calibri"/>
          </a:endParaRPr>
        </a:p>
      </dgm:t>
    </dgm:pt>
    <dgm:pt modelId="{5547A2E1-716B-4435-9190-40DB25E5A5B5}" type="parTrans" cxnId="{B5932ABF-9BF1-46F7-8C3A-22BD0BCEC08C}">
      <dgm:prSet/>
      <dgm:spPr/>
      <dgm:t>
        <a:bodyPr/>
        <a:lstStyle/>
        <a:p>
          <a:endParaRPr lang="en-US"/>
        </a:p>
      </dgm:t>
    </dgm:pt>
    <dgm:pt modelId="{779E2584-253D-427A-9EC8-94CA814D94DE}" type="sibTrans" cxnId="{B5932ABF-9BF1-46F7-8C3A-22BD0BCEC08C}">
      <dgm:prSet/>
      <dgm:spPr/>
      <dgm:t>
        <a:bodyPr/>
        <a:lstStyle/>
        <a:p>
          <a:endParaRPr lang="en-US"/>
        </a:p>
      </dgm:t>
    </dgm:pt>
    <dgm:pt modelId="{41BEC5A3-E6C9-4E5B-90F7-BF6D36A244AF}">
      <dgm:prSet phldr="0" custT="1"/>
      <dgm:spPr>
        <a:solidFill>
          <a:schemeClr val="accent1">
            <a:lumMod val="20000"/>
            <a:lumOff val="80000"/>
          </a:schemeClr>
        </a:solidFill>
      </dgm:spPr>
      <dgm:t>
        <a:bodyPr/>
        <a:lstStyle/>
        <a:p>
          <a:pPr algn="l" rtl="0"/>
          <a:r>
            <a:rPr lang="en-US" sz="3600">
              <a:latin typeface="Calibri"/>
              <a:hlinkClick xmlns:r="http://schemas.openxmlformats.org/officeDocument/2006/relationships" r:id="rId2">
                <a:extLst>
                  <a:ext uri="{A12FA001-AC4F-418D-AE19-62706E023703}">
                    <ahyp:hlinkClr xmlns:ahyp="http://schemas.microsoft.com/office/drawing/2018/hyperlinkcolor" val="tx"/>
                  </a:ext>
                </a:extLst>
              </a:hlinkClick>
            </a:rPr>
            <a:t>https://www.zotero.org/groups/4633903/dei_assessment/library</a:t>
          </a:r>
          <a:r>
            <a:rPr lang="en-US" sz="3600">
              <a:latin typeface="Calibri"/>
            </a:rPr>
            <a:t> </a:t>
          </a:r>
        </a:p>
      </dgm:t>
    </dgm:pt>
    <dgm:pt modelId="{01BDA100-4275-4F54-9773-76ADCF061494}" type="parTrans" cxnId="{1DB32490-728E-4FB7-979A-3D73FECC35AF}">
      <dgm:prSet/>
      <dgm:spPr/>
      <dgm:t>
        <a:bodyPr/>
        <a:lstStyle/>
        <a:p>
          <a:endParaRPr lang="en-US"/>
        </a:p>
      </dgm:t>
    </dgm:pt>
    <dgm:pt modelId="{040A7F14-301A-4D2D-A8C6-F5C7316461C4}" type="sibTrans" cxnId="{1DB32490-728E-4FB7-979A-3D73FECC35AF}">
      <dgm:prSet/>
      <dgm:spPr/>
      <dgm:t>
        <a:bodyPr/>
        <a:lstStyle/>
        <a:p>
          <a:endParaRPr lang="en-US"/>
        </a:p>
      </dgm:t>
    </dgm:pt>
    <dgm:pt modelId="{7BFB2DC8-EBF2-4084-918B-E47D23E71BE6}" type="pres">
      <dgm:prSet presAssocID="{CF33BCF2-C682-4AE1-9DE4-ED5B715E4756}" presName="linear" presStyleCnt="0">
        <dgm:presLayoutVars>
          <dgm:animLvl val="lvl"/>
          <dgm:resizeHandles val="exact"/>
        </dgm:presLayoutVars>
      </dgm:prSet>
      <dgm:spPr/>
    </dgm:pt>
    <dgm:pt modelId="{D6CA3C80-F27C-4346-AA65-300018AFFD28}" type="pres">
      <dgm:prSet presAssocID="{CAF33E23-94E6-4C9A-B6A1-4770D0C6589D}" presName="parentText" presStyleLbl="node1" presStyleIdx="0" presStyleCnt="2" custLinFactNeighborX="136">
        <dgm:presLayoutVars>
          <dgm:chMax val="0"/>
          <dgm:bulletEnabled val="1"/>
        </dgm:presLayoutVars>
      </dgm:prSet>
      <dgm:spPr/>
    </dgm:pt>
    <dgm:pt modelId="{34A21646-B840-43F8-B096-B620CC9B032E}" type="pres">
      <dgm:prSet presAssocID="{779E2584-253D-427A-9EC8-94CA814D94DE}" presName="spacer" presStyleCnt="0"/>
      <dgm:spPr/>
    </dgm:pt>
    <dgm:pt modelId="{B23BDCCA-63E4-4A73-A448-58BC0EFB503A}" type="pres">
      <dgm:prSet presAssocID="{41BEC5A3-E6C9-4E5B-90F7-BF6D36A244AF}" presName="parentText" presStyleLbl="node1" presStyleIdx="1" presStyleCnt="2">
        <dgm:presLayoutVars>
          <dgm:chMax val="0"/>
          <dgm:bulletEnabled val="1"/>
        </dgm:presLayoutVars>
      </dgm:prSet>
      <dgm:spPr/>
    </dgm:pt>
  </dgm:ptLst>
  <dgm:cxnLst>
    <dgm:cxn modelId="{33774D07-20EC-4AB4-B2D2-ED00BC3E7896}" type="presOf" srcId="{CF33BCF2-C682-4AE1-9DE4-ED5B715E4756}" destId="{7BFB2DC8-EBF2-4084-918B-E47D23E71BE6}" srcOrd="0" destOrd="0" presId="urn:microsoft.com/office/officeart/2005/8/layout/vList2"/>
    <dgm:cxn modelId="{49D0182C-75E7-473A-AC4C-6B6C9492EBFE}" type="presOf" srcId="{CAF33E23-94E6-4C9A-B6A1-4770D0C6589D}" destId="{D6CA3C80-F27C-4346-AA65-300018AFFD28}" srcOrd="0" destOrd="0" presId="urn:microsoft.com/office/officeart/2005/8/layout/vList2"/>
    <dgm:cxn modelId="{D1905F8C-1A3C-4F17-B7EE-9651EF424129}" type="presOf" srcId="{41BEC5A3-E6C9-4E5B-90F7-BF6D36A244AF}" destId="{B23BDCCA-63E4-4A73-A448-58BC0EFB503A}" srcOrd="0" destOrd="0" presId="urn:microsoft.com/office/officeart/2005/8/layout/vList2"/>
    <dgm:cxn modelId="{1DB32490-728E-4FB7-979A-3D73FECC35AF}" srcId="{CF33BCF2-C682-4AE1-9DE4-ED5B715E4756}" destId="{41BEC5A3-E6C9-4E5B-90F7-BF6D36A244AF}" srcOrd="1" destOrd="0" parTransId="{01BDA100-4275-4F54-9773-76ADCF061494}" sibTransId="{040A7F14-301A-4D2D-A8C6-F5C7316461C4}"/>
    <dgm:cxn modelId="{B5932ABF-9BF1-46F7-8C3A-22BD0BCEC08C}" srcId="{CF33BCF2-C682-4AE1-9DE4-ED5B715E4756}" destId="{CAF33E23-94E6-4C9A-B6A1-4770D0C6589D}" srcOrd="0" destOrd="0" parTransId="{5547A2E1-716B-4435-9190-40DB25E5A5B5}" sibTransId="{779E2584-253D-427A-9EC8-94CA814D94DE}"/>
    <dgm:cxn modelId="{896B128F-C1B8-4AAD-A124-138B9CAC3BE5}" type="presParOf" srcId="{7BFB2DC8-EBF2-4084-918B-E47D23E71BE6}" destId="{D6CA3C80-F27C-4346-AA65-300018AFFD28}" srcOrd="0" destOrd="0" presId="urn:microsoft.com/office/officeart/2005/8/layout/vList2"/>
    <dgm:cxn modelId="{7BAAB20E-F74B-43E5-B181-3F9045FB06EA}" type="presParOf" srcId="{7BFB2DC8-EBF2-4084-918B-E47D23E71BE6}" destId="{34A21646-B840-43F8-B096-B620CC9B032E}" srcOrd="1" destOrd="0" presId="urn:microsoft.com/office/officeart/2005/8/layout/vList2"/>
    <dgm:cxn modelId="{92D6B832-A00F-41CB-84C3-43E1F8631BF1}" type="presParOf" srcId="{7BFB2DC8-EBF2-4084-918B-E47D23E71BE6}" destId="{B23BDCCA-63E4-4A73-A448-58BC0EFB503A}" srcOrd="2"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4898F5-C849-483B-9D41-68DF0B5E52B9}">
      <dsp:nvSpPr>
        <dsp:cNvPr id="0" name=""/>
        <dsp:cNvSpPr/>
      </dsp:nvSpPr>
      <dsp:spPr>
        <a:xfrm>
          <a:off x="9195481" y="2117849"/>
          <a:ext cx="5501274" cy="55011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43AF0E-8801-41EB-AD84-663FC9D6DC1B}">
      <dsp:nvSpPr>
        <dsp:cNvPr id="0" name=""/>
        <dsp:cNvSpPr/>
      </dsp:nvSpPr>
      <dsp:spPr>
        <a:xfrm>
          <a:off x="9378776" y="2301254"/>
          <a:ext cx="5133463" cy="5134384"/>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US" sz="4800" kern="1200"/>
            <a:t>Asked librarians to email us afterwards to confirm participation</a:t>
          </a:r>
        </a:p>
      </dsp:txBody>
      <dsp:txXfrm>
        <a:off x="10113175" y="3034876"/>
        <a:ext cx="3667109" cy="3667142"/>
      </dsp:txXfrm>
    </dsp:sp>
    <dsp:sp modelId="{E45835BA-4E95-4F6F-83AC-DA3A66E51B92}">
      <dsp:nvSpPr>
        <dsp:cNvPr id="0" name=""/>
        <dsp:cNvSpPr/>
      </dsp:nvSpPr>
      <dsp:spPr>
        <a:xfrm rot="2700000">
          <a:off x="3511432" y="2117236"/>
          <a:ext cx="5501456" cy="5501456"/>
        </a:xfrm>
        <a:prstGeom prst="teardrop">
          <a:avLst>
            <a:gd name="adj" fmla="val 1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5FEFEF-DAE4-408A-AF41-6F3AB6A4D30B}">
      <dsp:nvSpPr>
        <dsp:cNvPr id="0" name=""/>
        <dsp:cNvSpPr/>
      </dsp:nvSpPr>
      <dsp:spPr>
        <a:xfrm>
          <a:off x="3695428" y="2301254"/>
          <a:ext cx="5133463" cy="5134384"/>
        </a:xfrm>
        <a:prstGeom prst="ellipse">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2133600">
            <a:lnSpc>
              <a:spcPct val="90000"/>
            </a:lnSpc>
            <a:spcBef>
              <a:spcPct val="0"/>
            </a:spcBef>
            <a:spcAft>
              <a:spcPct val="35000"/>
            </a:spcAft>
            <a:buNone/>
          </a:pPr>
          <a:r>
            <a:rPr lang="en-US" sz="4800" kern="1200"/>
            <a:t>Handout discussing motivations and methods</a:t>
          </a:r>
        </a:p>
      </dsp:txBody>
      <dsp:txXfrm>
        <a:off x="4428606" y="3034876"/>
        <a:ext cx="3667109" cy="36671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3DFD48-D4FA-437D-AD20-85CCA11CF58E}">
      <dsp:nvSpPr>
        <dsp:cNvPr id="0" name=""/>
        <dsp:cNvSpPr/>
      </dsp:nvSpPr>
      <dsp:spPr>
        <a:xfrm>
          <a:off x="0" y="2477187"/>
          <a:ext cx="16567273" cy="15590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en-US" sz="6500" kern="1200"/>
            <a:t>Support Curriculum</a:t>
          </a:r>
        </a:p>
      </dsp:txBody>
      <dsp:txXfrm>
        <a:off x="76105" y="2553292"/>
        <a:ext cx="16415063" cy="1406815"/>
      </dsp:txXfrm>
    </dsp:sp>
    <dsp:sp modelId="{23EA2989-5E81-4263-ADC9-43E62C4D94A0}">
      <dsp:nvSpPr>
        <dsp:cNvPr id="0" name=""/>
        <dsp:cNvSpPr/>
      </dsp:nvSpPr>
      <dsp:spPr>
        <a:xfrm>
          <a:off x="0" y="4036212"/>
          <a:ext cx="16567273" cy="1614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26011" tIns="60960" rIns="341376" bIns="60960" numCol="1" spcCol="1270" anchor="t" anchorCtr="0">
          <a:noAutofit/>
        </a:bodyPr>
        <a:lstStyle/>
        <a:p>
          <a:pPr marL="285750" lvl="1" indent="-285750" algn="l" defTabSz="2133600">
            <a:lnSpc>
              <a:spcPct val="90000"/>
            </a:lnSpc>
            <a:spcBef>
              <a:spcPct val="0"/>
            </a:spcBef>
            <a:spcAft>
              <a:spcPct val="20000"/>
            </a:spcAft>
            <a:buChar char="•"/>
          </a:pPr>
          <a:r>
            <a:rPr lang="en-US" sz="4800" kern="1200"/>
            <a:t>Start with course descriptions to determine scope</a:t>
          </a:r>
        </a:p>
        <a:p>
          <a:pPr marL="285750" lvl="1" indent="-285750" algn="l" defTabSz="2133600">
            <a:lnSpc>
              <a:spcPct val="90000"/>
            </a:lnSpc>
            <a:spcBef>
              <a:spcPct val="0"/>
            </a:spcBef>
            <a:spcAft>
              <a:spcPct val="20000"/>
            </a:spcAft>
            <a:buChar char="•"/>
          </a:pPr>
          <a:r>
            <a:rPr lang="en-US" sz="4800" kern="1200"/>
            <a:t>Focus on subject matter</a:t>
          </a:r>
        </a:p>
      </dsp:txBody>
      <dsp:txXfrm>
        <a:off x="0" y="4036212"/>
        <a:ext cx="16567273" cy="16146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32A179-E253-4BCA-868F-204BB1D117D0}">
      <dsp:nvSpPr>
        <dsp:cNvPr id="0" name=""/>
        <dsp:cNvSpPr/>
      </dsp:nvSpPr>
      <dsp:spPr>
        <a:xfrm rot="10800000">
          <a:off x="3392411" y="3568"/>
          <a:ext cx="11435838" cy="2047823"/>
        </a:xfrm>
        <a:prstGeom prst="homePlate">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03033" tIns="152400" rIns="284480" bIns="152400" numCol="1" spcCol="1270" anchor="ctr" anchorCtr="0">
          <a:noAutofit/>
        </a:bodyPr>
        <a:lstStyle/>
        <a:p>
          <a:pPr marL="0" lvl="0" indent="0" algn="ctr" defTabSz="1778000">
            <a:lnSpc>
              <a:spcPct val="90000"/>
            </a:lnSpc>
            <a:spcBef>
              <a:spcPct val="0"/>
            </a:spcBef>
            <a:spcAft>
              <a:spcPct val="35000"/>
            </a:spcAft>
            <a:buNone/>
          </a:pPr>
          <a:r>
            <a:rPr lang="en-US" sz="4000" kern="1200"/>
            <a:t>List-Checking</a:t>
          </a:r>
        </a:p>
        <a:p>
          <a:pPr marL="0" lvl="0" indent="0" algn="ctr" defTabSz="1778000">
            <a:lnSpc>
              <a:spcPct val="90000"/>
            </a:lnSpc>
            <a:spcBef>
              <a:spcPct val="0"/>
            </a:spcBef>
            <a:spcAft>
              <a:spcPct val="35000"/>
            </a:spcAft>
            <a:buNone/>
          </a:pPr>
          <a:r>
            <a:rPr lang="en-US" sz="3200" b="0" i="0" kern="1200">
              <a:effectLst/>
            </a:rPr>
            <a:t>Find or create a list of recommended books and search the catalog to see if the library has them</a:t>
          </a:r>
          <a:endParaRPr lang="en-US" sz="3200" kern="1200"/>
        </a:p>
      </dsp:txBody>
      <dsp:txXfrm rot="10800000">
        <a:off x="3904367" y="3568"/>
        <a:ext cx="10923882" cy="2047823"/>
      </dsp:txXfrm>
    </dsp:sp>
    <dsp:sp modelId="{217602D7-0594-49D7-8D23-AF7CFBC5FEB2}">
      <dsp:nvSpPr>
        <dsp:cNvPr id="0" name=""/>
        <dsp:cNvSpPr/>
      </dsp:nvSpPr>
      <dsp:spPr>
        <a:xfrm>
          <a:off x="2368499" y="3568"/>
          <a:ext cx="2047823" cy="2047823"/>
        </a:xfrm>
        <a:prstGeom prst="ellipse">
          <a:avLst/>
        </a:prstGeom>
        <a:solidFill>
          <a:schemeClr val="dk2">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227D322E-9CAD-48B7-985F-BF1BA267C8C2}">
      <dsp:nvSpPr>
        <dsp:cNvPr id="0" name=""/>
        <dsp:cNvSpPr/>
      </dsp:nvSpPr>
      <dsp:spPr>
        <a:xfrm rot="10800000">
          <a:off x="3392411" y="2662682"/>
          <a:ext cx="11435838" cy="2047823"/>
        </a:xfrm>
        <a:prstGeom prst="homePlate">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03033" tIns="152400" rIns="284480" bIns="152400" numCol="1" spcCol="1270" anchor="ctr" anchorCtr="0">
          <a:noAutofit/>
        </a:bodyPr>
        <a:lstStyle/>
        <a:p>
          <a:pPr marL="0" lvl="0" indent="0" algn="ctr" defTabSz="1778000">
            <a:lnSpc>
              <a:spcPct val="90000"/>
            </a:lnSpc>
            <a:spcBef>
              <a:spcPct val="0"/>
            </a:spcBef>
            <a:spcAft>
              <a:spcPct val="35000"/>
            </a:spcAft>
            <a:buNone/>
          </a:pPr>
          <a:r>
            <a:rPr lang="en-US" sz="4000" kern="1200"/>
            <a:t>Metadata Searching</a:t>
          </a:r>
        </a:p>
        <a:p>
          <a:pPr marL="0" lvl="0" indent="0" algn="ctr" defTabSz="1778000">
            <a:lnSpc>
              <a:spcPct val="90000"/>
            </a:lnSpc>
            <a:spcBef>
              <a:spcPct val="0"/>
            </a:spcBef>
            <a:spcAft>
              <a:spcPct val="35000"/>
            </a:spcAft>
            <a:buNone/>
          </a:pPr>
          <a:r>
            <a:rPr lang="en-US" sz="3200" b="0" kern="1200">
              <a:ea typeface="+mn-lt"/>
              <a:cs typeface="+mn-lt"/>
            </a:rPr>
            <a:t>Figure out all the call numbers or subject terms related to various populations, search the catalog to see how many </a:t>
          </a:r>
          <a:r>
            <a:rPr lang="en-US" sz="3200" b="0" kern="1200">
              <a:latin typeface="Calibri"/>
              <a:ea typeface="+mn-lt"/>
              <a:cs typeface="+mn-lt"/>
            </a:rPr>
            <a:t>titles</a:t>
          </a:r>
          <a:r>
            <a:rPr lang="en-US" sz="3200" b="0" kern="1200">
              <a:ea typeface="+mn-lt"/>
              <a:cs typeface="+mn-lt"/>
            </a:rPr>
            <a:t> there are. </a:t>
          </a:r>
          <a:endParaRPr lang="en-US" sz="3200" kern="1200"/>
        </a:p>
      </dsp:txBody>
      <dsp:txXfrm rot="10800000">
        <a:off x="3904367" y="2662682"/>
        <a:ext cx="10923882" cy="2047823"/>
      </dsp:txXfrm>
    </dsp:sp>
    <dsp:sp modelId="{4326D28E-8738-4D72-B014-D0814A337E84}">
      <dsp:nvSpPr>
        <dsp:cNvPr id="0" name=""/>
        <dsp:cNvSpPr/>
      </dsp:nvSpPr>
      <dsp:spPr>
        <a:xfrm>
          <a:off x="2368499" y="2662682"/>
          <a:ext cx="2047823" cy="2047823"/>
        </a:xfrm>
        <a:prstGeom prst="ellipse">
          <a:avLst/>
        </a:prstGeom>
        <a:solidFill>
          <a:schemeClr val="dk2">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5C47567-B8CE-40C3-B970-E63CA10CE34B}">
      <dsp:nvSpPr>
        <dsp:cNvPr id="0" name=""/>
        <dsp:cNvSpPr/>
      </dsp:nvSpPr>
      <dsp:spPr>
        <a:xfrm rot="10800000">
          <a:off x="3392411" y="5321797"/>
          <a:ext cx="11435838" cy="2047823"/>
        </a:xfrm>
        <a:prstGeom prst="homePlate">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03033" tIns="152400" rIns="284480" bIns="152400" numCol="1" spcCol="1270" anchor="ctr" anchorCtr="0">
          <a:noAutofit/>
        </a:bodyPr>
        <a:lstStyle/>
        <a:p>
          <a:pPr marL="0" lvl="0" indent="0" algn="ctr" defTabSz="1778000">
            <a:lnSpc>
              <a:spcPct val="90000"/>
            </a:lnSpc>
            <a:spcBef>
              <a:spcPct val="0"/>
            </a:spcBef>
            <a:spcAft>
              <a:spcPct val="35000"/>
            </a:spcAft>
            <a:buNone/>
          </a:pPr>
          <a:r>
            <a:rPr lang="en-US" sz="4000" kern="1200"/>
            <a:t>Diversity Coding</a:t>
          </a:r>
        </a:p>
        <a:p>
          <a:pPr marL="0" lvl="0" indent="0" algn="ctr" defTabSz="1778000">
            <a:lnSpc>
              <a:spcPct val="90000"/>
            </a:lnSpc>
            <a:spcBef>
              <a:spcPct val="0"/>
            </a:spcBef>
            <a:spcAft>
              <a:spcPct val="35000"/>
            </a:spcAft>
            <a:buNone/>
          </a:pPr>
          <a:r>
            <a:rPr lang="en-US" sz="3200" kern="1200"/>
            <a:t>Assign codes to books from a sample, based on information found in the catalog or the book.</a:t>
          </a:r>
        </a:p>
      </dsp:txBody>
      <dsp:txXfrm rot="10800000">
        <a:off x="3904367" y="5321797"/>
        <a:ext cx="10923882" cy="2047823"/>
      </dsp:txXfrm>
    </dsp:sp>
    <dsp:sp modelId="{3C447378-A5AB-4D01-A1B6-F7557BCFF24B}">
      <dsp:nvSpPr>
        <dsp:cNvPr id="0" name=""/>
        <dsp:cNvSpPr/>
      </dsp:nvSpPr>
      <dsp:spPr>
        <a:xfrm>
          <a:off x="2368499" y="5321797"/>
          <a:ext cx="2047823" cy="2047823"/>
        </a:xfrm>
        <a:prstGeom prst="ellipse">
          <a:avLst/>
        </a:prstGeom>
        <a:solidFill>
          <a:schemeClr val="dk2">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9CCEBE-ACF2-4D7A-BDAF-C85640B22850}">
      <dsp:nvSpPr>
        <dsp:cNvPr id="0" name=""/>
        <dsp:cNvSpPr/>
      </dsp:nvSpPr>
      <dsp:spPr>
        <a:xfrm>
          <a:off x="0" y="6598"/>
          <a:ext cx="16152339"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26E8A6-99B6-4D66-9D99-D166F4E1D7B9}">
      <dsp:nvSpPr>
        <dsp:cNvPr id="0" name=""/>
        <dsp:cNvSpPr/>
      </dsp:nvSpPr>
      <dsp:spPr>
        <a:xfrm>
          <a:off x="0" y="4713942"/>
          <a:ext cx="5025988" cy="2046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100000"/>
            </a:lnSpc>
            <a:spcBef>
              <a:spcPct val="0"/>
            </a:spcBef>
            <a:spcAft>
              <a:spcPts val="0"/>
            </a:spcAft>
            <a:buNone/>
          </a:pPr>
          <a:endParaRPr lang="en-US" sz="4000" i="1" kern="1200"/>
        </a:p>
      </dsp:txBody>
      <dsp:txXfrm>
        <a:off x="0" y="4713942"/>
        <a:ext cx="5025988" cy="2046085"/>
      </dsp:txXfrm>
    </dsp:sp>
    <dsp:sp modelId="{482E6EF0-AC58-4D7F-B6DF-0A47B87B0696}">
      <dsp:nvSpPr>
        <dsp:cNvPr id="0" name=""/>
        <dsp:cNvSpPr/>
      </dsp:nvSpPr>
      <dsp:spPr>
        <a:xfrm>
          <a:off x="6656631" y="397117"/>
          <a:ext cx="9140459" cy="61334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100000"/>
            </a:lnSpc>
            <a:spcBef>
              <a:spcPct val="0"/>
            </a:spcBef>
            <a:spcAft>
              <a:spcPts val="0"/>
            </a:spcAft>
            <a:buNone/>
          </a:pPr>
          <a:r>
            <a:rPr lang="en-US" sz="4000" i="1" kern="1200"/>
            <a:t>Andrea Goldstein</a:t>
          </a:r>
        </a:p>
        <a:p>
          <a:pPr marL="0" lvl="0" indent="0" algn="l" defTabSz="1778000">
            <a:lnSpc>
              <a:spcPct val="100000"/>
            </a:lnSpc>
            <a:spcBef>
              <a:spcPct val="0"/>
            </a:spcBef>
            <a:spcAft>
              <a:spcPts val="0"/>
            </a:spcAft>
            <a:buNone/>
          </a:pPr>
          <a:r>
            <a:rPr lang="en-US" sz="4000" i="1" kern="1200"/>
            <a:t>Librarian</a:t>
          </a:r>
        </a:p>
        <a:p>
          <a:pPr marL="0" lvl="0" indent="0" algn="l" defTabSz="1778000">
            <a:lnSpc>
              <a:spcPct val="100000"/>
            </a:lnSpc>
            <a:spcBef>
              <a:spcPct val="0"/>
            </a:spcBef>
            <a:spcAft>
              <a:spcPts val="0"/>
            </a:spcAft>
            <a:buNone/>
          </a:pPr>
          <a:r>
            <a:rPr lang="en-US" sz="4000" i="1" kern="1200"/>
            <a:t>Ambler Branch Library</a:t>
          </a:r>
        </a:p>
        <a:p>
          <a:pPr marL="0" lvl="0" indent="0" algn="l" defTabSz="1778000">
            <a:lnSpc>
              <a:spcPct val="100000"/>
            </a:lnSpc>
            <a:spcBef>
              <a:spcPct val="0"/>
            </a:spcBef>
            <a:spcAft>
              <a:spcPts val="0"/>
            </a:spcAft>
            <a:buNone/>
          </a:pPr>
          <a:endParaRPr lang="en-US" sz="4000" i="1" kern="1200"/>
        </a:p>
        <a:p>
          <a:pPr marL="0" lvl="0" indent="0" algn="l" defTabSz="1778000">
            <a:lnSpc>
              <a:spcPct val="100000"/>
            </a:lnSpc>
            <a:spcBef>
              <a:spcPct val="0"/>
            </a:spcBef>
            <a:spcAft>
              <a:spcPts val="0"/>
            </a:spcAft>
            <a:buNone/>
          </a:pPr>
          <a:r>
            <a:rPr lang="en-US" sz="4000" kern="1200"/>
            <a:t>Focus: Indigenous People</a:t>
          </a:r>
        </a:p>
        <a:p>
          <a:pPr marL="0" lvl="0" indent="0" algn="l" defTabSz="1778000">
            <a:lnSpc>
              <a:spcPct val="100000"/>
            </a:lnSpc>
            <a:spcBef>
              <a:spcPct val="0"/>
            </a:spcBef>
            <a:spcAft>
              <a:spcPts val="0"/>
            </a:spcAft>
            <a:buNone/>
          </a:pPr>
          <a:endParaRPr lang="en-US" sz="4000" kern="1200"/>
        </a:p>
        <a:p>
          <a:pPr marL="0" lvl="0" indent="0" algn="l" defTabSz="1778000">
            <a:lnSpc>
              <a:spcPct val="100000"/>
            </a:lnSpc>
            <a:spcBef>
              <a:spcPct val="0"/>
            </a:spcBef>
            <a:spcAft>
              <a:spcPts val="0"/>
            </a:spcAft>
            <a:buNone/>
          </a:pPr>
          <a:r>
            <a:rPr lang="en-US" sz="4000" kern="1200"/>
            <a:t>Method: Catalog search by subject headings, followed by analysis of results based on call number range, location, and year</a:t>
          </a:r>
        </a:p>
      </dsp:txBody>
      <dsp:txXfrm>
        <a:off x="6656631" y="397117"/>
        <a:ext cx="9140459" cy="6133482"/>
      </dsp:txXfrm>
    </dsp:sp>
    <dsp:sp modelId="{7898A0BC-EED5-4F3A-B54A-2D6243C2BA81}">
      <dsp:nvSpPr>
        <dsp:cNvPr id="0" name=""/>
        <dsp:cNvSpPr/>
      </dsp:nvSpPr>
      <dsp:spPr>
        <a:xfrm>
          <a:off x="4964620" y="2811380"/>
          <a:ext cx="11117352"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9CCEBE-ACF2-4D7A-BDAF-C85640B22850}">
      <dsp:nvSpPr>
        <dsp:cNvPr id="0" name=""/>
        <dsp:cNvSpPr/>
      </dsp:nvSpPr>
      <dsp:spPr>
        <a:xfrm>
          <a:off x="0" y="6598"/>
          <a:ext cx="16152339"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26E8A6-99B6-4D66-9D99-D166F4E1D7B9}">
      <dsp:nvSpPr>
        <dsp:cNvPr id="0" name=""/>
        <dsp:cNvSpPr/>
      </dsp:nvSpPr>
      <dsp:spPr>
        <a:xfrm>
          <a:off x="0" y="4713942"/>
          <a:ext cx="5025988" cy="2046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100000"/>
            </a:lnSpc>
            <a:spcBef>
              <a:spcPct val="0"/>
            </a:spcBef>
            <a:spcAft>
              <a:spcPts val="0"/>
            </a:spcAft>
            <a:buNone/>
          </a:pPr>
          <a:endParaRPr lang="en-US" sz="4000" i="1" kern="1200"/>
        </a:p>
      </dsp:txBody>
      <dsp:txXfrm>
        <a:off x="0" y="4713942"/>
        <a:ext cx="5025988" cy="2046085"/>
      </dsp:txXfrm>
    </dsp:sp>
    <dsp:sp modelId="{482E6EF0-AC58-4D7F-B6DF-0A47B87B0696}">
      <dsp:nvSpPr>
        <dsp:cNvPr id="0" name=""/>
        <dsp:cNvSpPr/>
      </dsp:nvSpPr>
      <dsp:spPr>
        <a:xfrm>
          <a:off x="6656631" y="397117"/>
          <a:ext cx="9140459" cy="61334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100000"/>
            </a:lnSpc>
            <a:spcBef>
              <a:spcPct val="0"/>
            </a:spcBef>
            <a:spcAft>
              <a:spcPts val="0"/>
            </a:spcAft>
            <a:buNone/>
          </a:pPr>
          <a:r>
            <a:rPr lang="en-US" sz="4000" i="1" kern="1200"/>
            <a:t>Rebecca Lloyd</a:t>
          </a:r>
        </a:p>
        <a:p>
          <a:pPr marL="0" lvl="0" indent="0" algn="l" defTabSz="1778000">
            <a:lnSpc>
              <a:spcPct val="100000"/>
            </a:lnSpc>
            <a:spcBef>
              <a:spcPct val="0"/>
            </a:spcBef>
            <a:spcAft>
              <a:spcPts val="0"/>
            </a:spcAft>
            <a:buNone/>
          </a:pPr>
          <a:r>
            <a:rPr lang="en-US" sz="4000" i="1" kern="1200"/>
            <a:t>Learning &amp; Research Services, </a:t>
          </a:r>
        </a:p>
        <a:p>
          <a:pPr marL="0" lvl="0" indent="0" algn="l" defTabSz="1778000">
            <a:lnSpc>
              <a:spcPct val="100000"/>
            </a:lnSpc>
            <a:spcBef>
              <a:spcPct val="0"/>
            </a:spcBef>
            <a:spcAft>
              <a:spcPts val="0"/>
            </a:spcAft>
            <a:buNone/>
          </a:pPr>
          <a:r>
            <a:rPr lang="en-US" sz="4000" i="1" kern="1200"/>
            <a:t>Librarian for History, Spanish &amp; Portuguese</a:t>
          </a:r>
        </a:p>
        <a:p>
          <a:pPr marL="0" lvl="0" indent="0" algn="l" defTabSz="1778000">
            <a:lnSpc>
              <a:spcPct val="100000"/>
            </a:lnSpc>
            <a:spcBef>
              <a:spcPct val="0"/>
            </a:spcBef>
            <a:spcAft>
              <a:spcPts val="0"/>
            </a:spcAft>
            <a:buNone/>
          </a:pPr>
          <a:endParaRPr lang="en-US" sz="4000" i="1" kern="1200"/>
        </a:p>
        <a:p>
          <a:pPr marL="0" lvl="0" indent="0" algn="l" defTabSz="1778000">
            <a:lnSpc>
              <a:spcPct val="100000"/>
            </a:lnSpc>
            <a:spcBef>
              <a:spcPct val="0"/>
            </a:spcBef>
            <a:spcAft>
              <a:spcPts val="0"/>
            </a:spcAft>
            <a:buNone/>
          </a:pPr>
          <a:r>
            <a:rPr lang="en-US" sz="4000" kern="1200"/>
            <a:t>Focus:  Books about World War II, looking at various facets of diversity, such as race, gender, geography, and publisher type</a:t>
          </a:r>
        </a:p>
        <a:p>
          <a:pPr marL="0" lvl="0" indent="0" algn="l" defTabSz="1778000">
            <a:lnSpc>
              <a:spcPct val="100000"/>
            </a:lnSpc>
            <a:spcBef>
              <a:spcPct val="0"/>
            </a:spcBef>
            <a:spcAft>
              <a:spcPts val="0"/>
            </a:spcAft>
            <a:buNone/>
          </a:pPr>
          <a:endParaRPr lang="en-US" sz="4000" kern="1200"/>
        </a:p>
        <a:p>
          <a:pPr marL="0" lvl="0" indent="0" algn="l" defTabSz="1778000">
            <a:lnSpc>
              <a:spcPct val="100000"/>
            </a:lnSpc>
            <a:spcBef>
              <a:spcPct val="0"/>
            </a:spcBef>
            <a:spcAft>
              <a:spcPts val="0"/>
            </a:spcAft>
            <a:buNone/>
          </a:pPr>
          <a:r>
            <a:rPr lang="en-US" sz="4000" kern="1200"/>
            <a:t>Method:  Code catalog record information in a random sample of the collection</a:t>
          </a:r>
        </a:p>
      </dsp:txBody>
      <dsp:txXfrm>
        <a:off x="6656631" y="397117"/>
        <a:ext cx="9140459" cy="6133482"/>
      </dsp:txXfrm>
    </dsp:sp>
    <dsp:sp modelId="{7898A0BC-EED5-4F3A-B54A-2D6243C2BA81}">
      <dsp:nvSpPr>
        <dsp:cNvPr id="0" name=""/>
        <dsp:cNvSpPr/>
      </dsp:nvSpPr>
      <dsp:spPr>
        <a:xfrm>
          <a:off x="4964620" y="2811380"/>
          <a:ext cx="11117352"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9CCEBE-ACF2-4D7A-BDAF-C85640B22850}">
      <dsp:nvSpPr>
        <dsp:cNvPr id="0" name=""/>
        <dsp:cNvSpPr/>
      </dsp:nvSpPr>
      <dsp:spPr>
        <a:xfrm>
          <a:off x="0" y="3300"/>
          <a:ext cx="16152339"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26E8A6-99B6-4D66-9D99-D166F4E1D7B9}">
      <dsp:nvSpPr>
        <dsp:cNvPr id="0" name=""/>
        <dsp:cNvSpPr/>
      </dsp:nvSpPr>
      <dsp:spPr>
        <a:xfrm>
          <a:off x="0" y="4711942"/>
          <a:ext cx="5025988" cy="2048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100000"/>
            </a:lnSpc>
            <a:spcBef>
              <a:spcPct val="0"/>
            </a:spcBef>
            <a:spcAft>
              <a:spcPts val="0"/>
            </a:spcAft>
            <a:buNone/>
          </a:pPr>
          <a:endParaRPr lang="en-US" sz="4000" i="1" kern="1200"/>
        </a:p>
      </dsp:txBody>
      <dsp:txXfrm>
        <a:off x="0" y="4711942"/>
        <a:ext cx="5025988" cy="2048085"/>
      </dsp:txXfrm>
    </dsp:sp>
    <dsp:sp modelId="{482E6EF0-AC58-4D7F-B6DF-0A47B87B0696}">
      <dsp:nvSpPr>
        <dsp:cNvPr id="0" name=""/>
        <dsp:cNvSpPr/>
      </dsp:nvSpPr>
      <dsp:spPr>
        <a:xfrm>
          <a:off x="6656631" y="394201"/>
          <a:ext cx="9140459" cy="61394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100000"/>
            </a:lnSpc>
            <a:spcBef>
              <a:spcPct val="0"/>
            </a:spcBef>
            <a:spcAft>
              <a:spcPts val="0"/>
            </a:spcAft>
            <a:buNone/>
          </a:pPr>
          <a:r>
            <a:rPr lang="en-US" sz="4000" i="1" kern="1200"/>
            <a:t>Van Tran</a:t>
          </a:r>
        </a:p>
        <a:p>
          <a:pPr marL="0" lvl="0" indent="0" algn="l" defTabSz="1778000">
            <a:lnSpc>
              <a:spcPct val="100000"/>
            </a:lnSpc>
            <a:spcBef>
              <a:spcPct val="0"/>
            </a:spcBef>
            <a:spcAft>
              <a:spcPts val="0"/>
            </a:spcAft>
            <a:buNone/>
          </a:pPr>
          <a:r>
            <a:rPr lang="en-US" sz="4000" i="1" kern="1200"/>
            <a:t>Learning &amp; Research Services,</a:t>
          </a:r>
        </a:p>
        <a:p>
          <a:pPr marL="0" lvl="0" indent="0" algn="l" defTabSz="1778000">
            <a:lnSpc>
              <a:spcPct val="100000"/>
            </a:lnSpc>
            <a:spcBef>
              <a:spcPct val="0"/>
            </a:spcBef>
            <a:spcAft>
              <a:spcPts val="0"/>
            </a:spcAft>
            <a:buNone/>
          </a:pPr>
          <a:r>
            <a:rPr lang="en-US" sz="4000" i="1" kern="1200"/>
            <a:t>Public Health and Social Sciences Librarian</a:t>
          </a:r>
        </a:p>
        <a:p>
          <a:pPr marL="0" lvl="0" indent="0" algn="l" defTabSz="1778000">
            <a:lnSpc>
              <a:spcPct val="100000"/>
            </a:lnSpc>
            <a:spcBef>
              <a:spcPct val="0"/>
            </a:spcBef>
            <a:spcAft>
              <a:spcPts val="0"/>
            </a:spcAft>
            <a:buNone/>
          </a:pPr>
          <a:endParaRPr lang="en-US" sz="4000" i="1" kern="1200"/>
        </a:p>
        <a:p>
          <a:pPr marL="0" lvl="0" indent="0" algn="l" defTabSz="1778000">
            <a:lnSpc>
              <a:spcPct val="100000"/>
            </a:lnSpc>
            <a:spcBef>
              <a:spcPct val="0"/>
            </a:spcBef>
            <a:spcAft>
              <a:spcPts val="0"/>
            </a:spcAft>
            <a:buNone/>
          </a:pPr>
          <a:r>
            <a:rPr lang="en-US" sz="4000" kern="1200"/>
            <a:t>Focus: Social Work with Asian People</a:t>
          </a:r>
        </a:p>
        <a:p>
          <a:pPr marL="0" lvl="0" indent="0" algn="l" defTabSz="1778000">
            <a:lnSpc>
              <a:spcPct val="100000"/>
            </a:lnSpc>
            <a:spcBef>
              <a:spcPct val="0"/>
            </a:spcBef>
            <a:spcAft>
              <a:spcPts val="0"/>
            </a:spcAft>
            <a:buNone/>
          </a:pPr>
          <a:endParaRPr lang="en-US" sz="4000" kern="1200"/>
        </a:p>
        <a:p>
          <a:pPr marL="0" lvl="0" indent="0" algn="l" defTabSz="1778000">
            <a:lnSpc>
              <a:spcPct val="100000"/>
            </a:lnSpc>
            <a:spcBef>
              <a:spcPct val="0"/>
            </a:spcBef>
            <a:spcAft>
              <a:spcPts val="0"/>
            </a:spcAft>
            <a:buNone/>
          </a:pPr>
          <a:r>
            <a:rPr lang="en-US" sz="4000" kern="1200"/>
            <a:t>Method: Catalog search by subject headings with counts of specific Asian populations</a:t>
          </a:r>
        </a:p>
      </dsp:txBody>
      <dsp:txXfrm>
        <a:off x="6656631" y="394201"/>
        <a:ext cx="9140459" cy="6139478"/>
      </dsp:txXfrm>
    </dsp:sp>
    <dsp:sp modelId="{7898A0BC-EED5-4F3A-B54A-2D6243C2BA81}">
      <dsp:nvSpPr>
        <dsp:cNvPr id="0" name=""/>
        <dsp:cNvSpPr/>
      </dsp:nvSpPr>
      <dsp:spPr>
        <a:xfrm>
          <a:off x="4964620" y="2811176"/>
          <a:ext cx="11117352"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CA3C80-F27C-4346-AA65-300018AFFD28}">
      <dsp:nvSpPr>
        <dsp:cNvPr id="0" name=""/>
        <dsp:cNvSpPr/>
      </dsp:nvSpPr>
      <dsp:spPr>
        <a:xfrm>
          <a:off x="0" y="1974107"/>
          <a:ext cx="15807905" cy="1216800"/>
        </a:xfrm>
        <a:prstGeom prst="roundRect">
          <a:avLst/>
        </a:prstGeom>
        <a:solidFill>
          <a:schemeClr val="accent1">
            <a:lumMod val="20000"/>
            <a:lumOff val="8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9540" tIns="129540" rIns="129540" bIns="129540" numCol="1" spcCol="1270" anchor="ctr" anchorCtr="0">
          <a:noAutofit/>
        </a:bodyPr>
        <a:lstStyle/>
        <a:p>
          <a:pPr marL="0" lvl="0" indent="0" algn="l" defTabSz="1511300" rtl="0">
            <a:lnSpc>
              <a:spcPct val="90000"/>
            </a:lnSpc>
            <a:spcBef>
              <a:spcPct val="0"/>
            </a:spcBef>
            <a:spcAft>
              <a:spcPct val="35000"/>
            </a:spcAft>
            <a:buNone/>
          </a:pPr>
          <a:r>
            <a:rPr lang="en-US" sz="3400" kern="1200">
              <a:latin typeface="Calibri"/>
              <a:cs typeface="Arial"/>
              <a:hlinkClick xmlns:r="http://schemas.openxmlformats.org/officeDocument/2006/relationships" r:id="rId1">
                <a:extLst>
                  <a:ext uri="{A12FA001-AC4F-418D-AE19-62706E023703}">
                    <ahyp:hlinkClr xmlns:ahyp="http://schemas.microsoft.com/office/drawing/2018/hyperlinkcolor" val="tx"/>
                  </a:ext>
                </a:extLst>
              </a:hlinkClick>
            </a:rPr>
            <a:t>https://LISTSERV.UGA.EDU/scripts/wa-UGA.exe?SUBED1=ASSESSDIVCOL-L</a:t>
          </a:r>
          <a:endParaRPr lang="en-US" sz="3400" kern="1200">
            <a:latin typeface="Calibri"/>
          </a:endParaRPr>
        </a:p>
      </dsp:txBody>
      <dsp:txXfrm>
        <a:off x="59399" y="2033506"/>
        <a:ext cx="15689107" cy="1098002"/>
      </dsp:txXfrm>
    </dsp:sp>
    <dsp:sp modelId="{B23BDCCA-63E4-4A73-A448-58BC0EFB503A}">
      <dsp:nvSpPr>
        <dsp:cNvPr id="0" name=""/>
        <dsp:cNvSpPr/>
      </dsp:nvSpPr>
      <dsp:spPr>
        <a:xfrm>
          <a:off x="0" y="3378107"/>
          <a:ext cx="15807905" cy="1216800"/>
        </a:xfrm>
        <a:prstGeom prst="roundRect">
          <a:avLst/>
        </a:prstGeom>
        <a:solidFill>
          <a:schemeClr val="accent1">
            <a:lumMod val="20000"/>
            <a:lumOff val="8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marL="0" lvl="0" indent="0" algn="l" defTabSz="1600200" rtl="0">
            <a:lnSpc>
              <a:spcPct val="90000"/>
            </a:lnSpc>
            <a:spcBef>
              <a:spcPct val="0"/>
            </a:spcBef>
            <a:spcAft>
              <a:spcPct val="35000"/>
            </a:spcAft>
            <a:buNone/>
          </a:pPr>
          <a:r>
            <a:rPr lang="en-US" sz="3600" kern="1200">
              <a:latin typeface="Calibri"/>
              <a:hlinkClick xmlns:r="http://schemas.openxmlformats.org/officeDocument/2006/relationships" r:id="rId2">
                <a:extLst>
                  <a:ext uri="{A12FA001-AC4F-418D-AE19-62706E023703}">
                    <ahyp:hlinkClr xmlns:ahyp="http://schemas.microsoft.com/office/drawing/2018/hyperlinkcolor" val="tx"/>
                  </a:ext>
                </a:extLst>
              </a:hlinkClick>
            </a:rPr>
            <a:t>https://www.zotero.org/groups/4633903/dei_assessment/library</a:t>
          </a:r>
          <a:r>
            <a:rPr lang="en-US" sz="3600" kern="1200">
              <a:latin typeface="Calibri"/>
            </a:rPr>
            <a:t> </a:t>
          </a:r>
        </a:p>
      </dsp:txBody>
      <dsp:txXfrm>
        <a:off x="59399" y="3437506"/>
        <a:ext cx="15689107" cy="1098002"/>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D4E66D-C491-497E-AD30-35AFB2C85C18}" type="datetimeFigureOut">
              <a:rPr lang="en-US" smtClean="0"/>
              <a:t>11/11/2024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360E4E-A633-4072-9D26-7DFFB19A81F1}" type="slidenum">
              <a:rPr lang="en-US" smtClean="0"/>
              <a:t>‹#›</a:t>
            </a:fld>
            <a:endParaRPr lang="en-US"/>
          </a:p>
        </p:txBody>
      </p:sp>
    </p:spTree>
    <p:extLst>
      <p:ext uri="{BB962C8B-B14F-4D97-AF65-F5344CB8AC3E}">
        <p14:creationId xmlns:p14="http://schemas.microsoft.com/office/powerpoint/2010/main" val="2285060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NK (with Karen chime in)</a:t>
            </a:r>
          </a:p>
        </p:txBody>
      </p:sp>
      <p:sp>
        <p:nvSpPr>
          <p:cNvPr id="4" name="Slide Number Placeholder 3"/>
          <p:cNvSpPr>
            <a:spLocks noGrp="1"/>
          </p:cNvSpPr>
          <p:nvPr>
            <p:ph type="sldNum" sz="quarter" idx="5"/>
          </p:nvPr>
        </p:nvSpPr>
        <p:spPr/>
        <p:txBody>
          <a:bodyPr/>
          <a:lstStyle/>
          <a:p>
            <a:fld id="{E2360E4E-A633-4072-9D26-7DFFB19A81F1}" type="slidenum">
              <a:rPr lang="en-US" smtClean="0"/>
              <a:t>1</a:t>
            </a:fld>
            <a:endParaRPr lang="en-US"/>
          </a:p>
        </p:txBody>
      </p:sp>
    </p:spTree>
    <p:extLst>
      <p:ext uri="{BB962C8B-B14F-4D97-AF65-F5344CB8AC3E}">
        <p14:creationId xmlns:p14="http://schemas.microsoft.com/office/powerpoint/2010/main" val="869954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a:t>
            </a:r>
          </a:p>
        </p:txBody>
      </p:sp>
      <p:sp>
        <p:nvSpPr>
          <p:cNvPr id="4" name="Slide Number Placeholder 3"/>
          <p:cNvSpPr>
            <a:spLocks noGrp="1"/>
          </p:cNvSpPr>
          <p:nvPr>
            <p:ph type="sldNum" sz="quarter" idx="5"/>
          </p:nvPr>
        </p:nvSpPr>
        <p:spPr/>
        <p:txBody>
          <a:bodyPr/>
          <a:lstStyle/>
          <a:p>
            <a:fld id="{E2360E4E-A633-4072-9D26-7DFFB19A81F1}" type="slidenum">
              <a:rPr lang="en-US" smtClean="0"/>
              <a:t>10</a:t>
            </a:fld>
            <a:endParaRPr lang="en-US"/>
          </a:p>
        </p:txBody>
      </p:sp>
    </p:spTree>
    <p:extLst>
      <p:ext uri="{BB962C8B-B14F-4D97-AF65-F5344CB8AC3E}">
        <p14:creationId xmlns:p14="http://schemas.microsoft.com/office/powerpoint/2010/main" val="29093050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a:t>
            </a:r>
          </a:p>
          <a:p>
            <a:r>
              <a:rPr lang="en-US"/>
              <a:t>We have a social work class on racism, Education class related to teaching English language learners.</a:t>
            </a:r>
          </a:p>
          <a:p>
            <a:r>
              <a:rPr lang="en-US"/>
              <a:t>But it's also an important part of general education to learn about people who are different from you.</a:t>
            </a:r>
          </a:p>
          <a:p>
            <a:r>
              <a:rPr lang="en-US"/>
              <a:t>Exploratory can also be valuable, as you'll see when we show some of our findings.</a:t>
            </a:r>
          </a:p>
        </p:txBody>
      </p:sp>
      <p:sp>
        <p:nvSpPr>
          <p:cNvPr id="4" name="Slide Number Placeholder 3"/>
          <p:cNvSpPr>
            <a:spLocks noGrp="1"/>
          </p:cNvSpPr>
          <p:nvPr>
            <p:ph type="sldNum" sz="quarter" idx="5"/>
          </p:nvPr>
        </p:nvSpPr>
        <p:spPr/>
        <p:txBody>
          <a:bodyPr/>
          <a:lstStyle/>
          <a:p>
            <a:fld id="{E2360E4E-A633-4072-9D26-7DFFB19A81F1}" type="slidenum">
              <a:rPr lang="en-US" smtClean="0"/>
              <a:t>11</a:t>
            </a:fld>
            <a:endParaRPr lang="en-US"/>
          </a:p>
        </p:txBody>
      </p:sp>
    </p:spTree>
    <p:extLst>
      <p:ext uri="{BB962C8B-B14F-4D97-AF65-F5344CB8AC3E}">
        <p14:creationId xmlns:p14="http://schemas.microsoft.com/office/powerpoint/2010/main" val="22594840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a:t>
            </a:r>
          </a:p>
          <a:p>
            <a:endParaRPr lang="en-US"/>
          </a:p>
        </p:txBody>
      </p:sp>
      <p:sp>
        <p:nvSpPr>
          <p:cNvPr id="4" name="Slide Number Placeholder 3"/>
          <p:cNvSpPr>
            <a:spLocks noGrp="1"/>
          </p:cNvSpPr>
          <p:nvPr>
            <p:ph type="sldNum" sz="quarter" idx="5"/>
          </p:nvPr>
        </p:nvSpPr>
        <p:spPr/>
        <p:txBody>
          <a:bodyPr/>
          <a:lstStyle/>
          <a:p>
            <a:fld id="{E2360E4E-A633-4072-9D26-7DFFB19A81F1}" type="slidenum">
              <a:rPr lang="en-US" smtClean="0"/>
              <a:t>12</a:t>
            </a:fld>
            <a:endParaRPr lang="en-US"/>
          </a:p>
        </p:txBody>
      </p:sp>
    </p:spTree>
    <p:extLst>
      <p:ext uri="{BB962C8B-B14F-4D97-AF65-F5344CB8AC3E}">
        <p14:creationId xmlns:p14="http://schemas.microsoft.com/office/powerpoint/2010/main" val="3346713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a:t>
            </a:r>
          </a:p>
          <a:p>
            <a:r>
              <a:rPr lang="en-US"/>
              <a:t>In addition to defining the methods, our handout provided considerations for each method and an example, these are on the slides as well</a:t>
            </a:r>
          </a:p>
        </p:txBody>
      </p:sp>
      <p:sp>
        <p:nvSpPr>
          <p:cNvPr id="4" name="Slide Number Placeholder 3"/>
          <p:cNvSpPr>
            <a:spLocks noGrp="1"/>
          </p:cNvSpPr>
          <p:nvPr>
            <p:ph type="sldNum" sz="quarter" idx="5"/>
          </p:nvPr>
        </p:nvSpPr>
        <p:spPr/>
        <p:txBody>
          <a:bodyPr/>
          <a:lstStyle/>
          <a:p>
            <a:fld id="{E2360E4E-A633-4072-9D26-7DFFB19A81F1}" type="slidenum">
              <a:rPr lang="en-US" smtClean="0"/>
              <a:t>13</a:t>
            </a:fld>
            <a:endParaRPr lang="en-US"/>
          </a:p>
        </p:txBody>
      </p:sp>
    </p:spTree>
    <p:extLst>
      <p:ext uri="{BB962C8B-B14F-4D97-AF65-F5344CB8AC3E}">
        <p14:creationId xmlns:p14="http://schemas.microsoft.com/office/powerpoint/2010/main" val="23395685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a:t>
            </a:r>
          </a:p>
          <a:p>
            <a:r>
              <a:rPr lang="en-US"/>
              <a:t>This can be done in a reporting tool, like Alma Analytics or through searching the OPAC.</a:t>
            </a:r>
          </a:p>
          <a:p>
            <a:r>
              <a:rPr lang="en-US"/>
              <a:t>Lets you in theory look at whole collection at once, but in a shallow way.</a:t>
            </a:r>
          </a:p>
          <a:p>
            <a:r>
              <a:rPr lang="en-US"/>
              <a:t>We included this second point as a suggestion because we thought our auditors might want to look only at history books or only at social work books.</a:t>
            </a:r>
          </a:p>
          <a:p>
            <a:r>
              <a:rPr lang="en-US"/>
              <a:t>You'd need a string of terms related to one identity, like race, and then another string related to another identity, e.g. gender or sexuality, then combine the two strings with AND.</a:t>
            </a:r>
          </a:p>
        </p:txBody>
      </p:sp>
      <p:sp>
        <p:nvSpPr>
          <p:cNvPr id="4" name="Slide Number Placeholder 3"/>
          <p:cNvSpPr>
            <a:spLocks noGrp="1"/>
          </p:cNvSpPr>
          <p:nvPr>
            <p:ph type="sldNum" sz="quarter" idx="5"/>
          </p:nvPr>
        </p:nvSpPr>
        <p:spPr/>
        <p:txBody>
          <a:bodyPr/>
          <a:lstStyle/>
          <a:p>
            <a:fld id="{E2360E4E-A633-4072-9D26-7DFFB19A81F1}" type="slidenum">
              <a:rPr lang="en-US" smtClean="0"/>
              <a:t>14</a:t>
            </a:fld>
            <a:endParaRPr lang="en-US"/>
          </a:p>
        </p:txBody>
      </p:sp>
    </p:spTree>
    <p:extLst>
      <p:ext uri="{BB962C8B-B14F-4D97-AF65-F5344CB8AC3E}">
        <p14:creationId xmlns:p14="http://schemas.microsoft.com/office/powerpoint/2010/main" val="12101670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a:t>
            </a:r>
          </a:p>
          <a:p>
            <a:r>
              <a:rPr lang="en-US"/>
              <a:t>The most flexible method, as you create your own categories. It lets you look more closely at books and also lets you make observations about traits that you hadn't initially thought to include in your analysis. But because it requires looking at individual books, you have to sample!</a:t>
            </a:r>
          </a:p>
          <a:p>
            <a:r>
              <a:rPr lang="en-US"/>
              <a:t>Our auditors were uncomfortable with the thought of categorizing authors by identity. I was prepared to give some guidance on that, but no one chose that approach.</a:t>
            </a:r>
          </a:p>
        </p:txBody>
      </p:sp>
      <p:sp>
        <p:nvSpPr>
          <p:cNvPr id="4" name="Slide Number Placeholder 3"/>
          <p:cNvSpPr>
            <a:spLocks noGrp="1"/>
          </p:cNvSpPr>
          <p:nvPr>
            <p:ph type="sldNum" sz="quarter" idx="5"/>
          </p:nvPr>
        </p:nvSpPr>
        <p:spPr/>
        <p:txBody>
          <a:bodyPr/>
          <a:lstStyle/>
          <a:p>
            <a:fld id="{E2360E4E-A633-4072-9D26-7DFFB19A81F1}" type="slidenum">
              <a:rPr lang="en-US" smtClean="0"/>
              <a:t>15</a:t>
            </a:fld>
            <a:endParaRPr lang="en-US"/>
          </a:p>
        </p:txBody>
      </p:sp>
    </p:spTree>
    <p:extLst>
      <p:ext uri="{BB962C8B-B14F-4D97-AF65-F5344CB8AC3E}">
        <p14:creationId xmlns:p14="http://schemas.microsoft.com/office/powerpoint/2010/main" val="9977324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NK Three people decided to do projects, 1 did not.</a:t>
            </a:r>
          </a:p>
          <a:p>
            <a:r>
              <a:rPr lang="en-US">
                <a:latin typeface="Calibri"/>
                <a:ea typeface="Calibri"/>
                <a:cs typeface="Calibri"/>
              </a:rPr>
              <a:t>We can admit that when they came back to us with project ideas, none of them exactly followed the model of identifying a motivation and then using that to choose a method. They just told us what they'd decided to do. In two cases it was related to their selection responsibilities, but Andrea's wasn't.</a:t>
            </a:r>
            <a:endParaRPr lang="en-US"/>
          </a:p>
          <a:p>
            <a:r>
              <a:rPr lang="en-US">
                <a:latin typeface="Calibri"/>
                <a:ea typeface="Calibri"/>
                <a:cs typeface="Calibri"/>
              </a:rPr>
              <a:t>Also note that they were very uncomfortable with the idea of looking at author identities, mostly because of the uncertainty involved. The Emerson and Lehman article cited on the previous slide does this in a thoughtful way, and we had told the selectors that we'd all work together to figure out guidelines, but none of them chose to pursue this as a focus.</a:t>
            </a:r>
          </a:p>
        </p:txBody>
      </p:sp>
      <p:sp>
        <p:nvSpPr>
          <p:cNvPr id="4" name="Slide Number Placeholder 3"/>
          <p:cNvSpPr>
            <a:spLocks noGrp="1"/>
          </p:cNvSpPr>
          <p:nvPr>
            <p:ph type="sldNum" sz="quarter" idx="5"/>
          </p:nvPr>
        </p:nvSpPr>
        <p:spPr/>
        <p:txBody>
          <a:bodyPr/>
          <a:lstStyle/>
          <a:p>
            <a:fld id="{E2360E4E-A633-4072-9D26-7DFFB19A81F1}" type="slidenum">
              <a:rPr lang="en-US" smtClean="0"/>
              <a:t>16</a:t>
            </a:fld>
            <a:endParaRPr lang="en-US"/>
          </a:p>
        </p:txBody>
      </p:sp>
    </p:spTree>
    <p:extLst>
      <p:ext uri="{BB962C8B-B14F-4D97-AF65-F5344CB8AC3E}">
        <p14:creationId xmlns:p14="http://schemas.microsoft.com/office/powerpoint/2010/main" val="4077978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NK Three people decided to do projects, 1 did not.</a:t>
            </a:r>
          </a:p>
          <a:p>
            <a:r>
              <a:rPr lang="en-US">
                <a:latin typeface="Calibri"/>
                <a:ea typeface="Calibri"/>
                <a:cs typeface="Calibri"/>
              </a:rPr>
              <a:t>We can admit that when they came back to us with project ideas, none of them exactly followed the model of identifying a motivation and then using that to choose a method. They just told us what they'd decided to do. In two cases it was related to their selection responsibilities, but Andrea's wasn't.</a:t>
            </a:r>
            <a:endParaRPr lang="en-US"/>
          </a:p>
          <a:p>
            <a:r>
              <a:rPr lang="en-US">
                <a:latin typeface="Calibri"/>
                <a:ea typeface="Calibri"/>
                <a:cs typeface="Calibri"/>
              </a:rPr>
              <a:t>Also note that they were very uncomfortable with the idea of looking at author identities, mostly because of the uncertainty involved. The Emerson and Lehman article cited on the previous slide does this in a thoughtful way, and we had told the selectors that we'd all work together to figure out guidelines, but none of them chose to pursue this as a focus.</a:t>
            </a:r>
          </a:p>
          <a:p>
            <a:endParaRPr lang="en-US"/>
          </a:p>
        </p:txBody>
      </p:sp>
      <p:sp>
        <p:nvSpPr>
          <p:cNvPr id="4" name="Slide Number Placeholder 3"/>
          <p:cNvSpPr>
            <a:spLocks noGrp="1"/>
          </p:cNvSpPr>
          <p:nvPr>
            <p:ph type="sldNum" sz="quarter" idx="5"/>
          </p:nvPr>
        </p:nvSpPr>
        <p:spPr/>
        <p:txBody>
          <a:bodyPr/>
          <a:lstStyle/>
          <a:p>
            <a:fld id="{E2360E4E-A633-4072-9D26-7DFFB19A81F1}" type="slidenum">
              <a:rPr lang="en-US" smtClean="0"/>
              <a:t>17</a:t>
            </a:fld>
            <a:endParaRPr lang="en-US"/>
          </a:p>
        </p:txBody>
      </p:sp>
    </p:spTree>
    <p:extLst>
      <p:ext uri="{BB962C8B-B14F-4D97-AF65-F5344CB8AC3E}">
        <p14:creationId xmlns:p14="http://schemas.microsoft.com/office/powerpoint/2010/main" val="4004817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Calibri"/>
                <a:ea typeface="Calibri"/>
                <a:cs typeface="Calibri"/>
              </a:rPr>
              <a:t>NK Three people decided to do projects, 1 did not.</a:t>
            </a:r>
          </a:p>
          <a:p>
            <a:r>
              <a:rPr lang="en-US">
                <a:latin typeface="Calibri"/>
                <a:ea typeface="Calibri"/>
                <a:cs typeface="Calibri"/>
              </a:rPr>
              <a:t>We can admit that when they came back to us with project ideas, none of them exactly followed the model of identifying a motivation and then using that to choose a method. They just told us what they'd decided to do. In two cases it was related to their selection responsibilities, but Andrea's wasn't.</a:t>
            </a:r>
            <a:endParaRPr lang="en-US"/>
          </a:p>
          <a:p>
            <a:r>
              <a:rPr lang="en-US">
                <a:latin typeface="Calibri"/>
                <a:ea typeface="Calibri"/>
                <a:cs typeface="Calibri"/>
              </a:rPr>
              <a:t>Also note that they were very uncomfortable with the idea of looking at author identities, mostly because of the uncertainty involved. The Emerson and Lehman article cited on the previous slide does this in a thoughtful way, and we had told the selectors that we'd all work together to figure out guidelines, but none of them chose to pursue this as a focus.</a:t>
            </a:r>
          </a:p>
          <a:p>
            <a:endParaRPr lang="en-US"/>
          </a:p>
        </p:txBody>
      </p:sp>
      <p:sp>
        <p:nvSpPr>
          <p:cNvPr id="4" name="Slide Number Placeholder 3"/>
          <p:cNvSpPr>
            <a:spLocks noGrp="1"/>
          </p:cNvSpPr>
          <p:nvPr>
            <p:ph type="sldNum" sz="quarter" idx="5"/>
          </p:nvPr>
        </p:nvSpPr>
        <p:spPr/>
        <p:txBody>
          <a:bodyPr/>
          <a:lstStyle/>
          <a:p>
            <a:fld id="{E2360E4E-A633-4072-9D26-7DFFB19A81F1}" type="slidenum">
              <a:rPr lang="en-US" smtClean="0"/>
              <a:t>18</a:t>
            </a:fld>
            <a:endParaRPr lang="en-US"/>
          </a:p>
        </p:txBody>
      </p:sp>
    </p:spTree>
    <p:extLst>
      <p:ext uri="{BB962C8B-B14F-4D97-AF65-F5344CB8AC3E}">
        <p14:creationId xmlns:p14="http://schemas.microsoft.com/office/powerpoint/2010/main" val="23941621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atin typeface="Calibri"/>
                <a:ea typeface="Calibri"/>
                <a:cs typeface="Calibri"/>
              </a:rPr>
              <a:t>NK</a:t>
            </a:r>
          </a:p>
        </p:txBody>
      </p:sp>
      <p:sp>
        <p:nvSpPr>
          <p:cNvPr id="4" name="Slide Number Placeholder 3"/>
          <p:cNvSpPr>
            <a:spLocks noGrp="1"/>
          </p:cNvSpPr>
          <p:nvPr>
            <p:ph type="sldNum" sz="quarter" idx="5"/>
          </p:nvPr>
        </p:nvSpPr>
        <p:spPr/>
        <p:txBody>
          <a:bodyPr/>
          <a:lstStyle/>
          <a:p>
            <a:fld id="{E2360E4E-A633-4072-9D26-7DFFB19A81F1}" type="slidenum">
              <a:rPr lang="en-US" smtClean="0"/>
              <a:t>19</a:t>
            </a:fld>
            <a:endParaRPr lang="en-US"/>
          </a:p>
        </p:txBody>
      </p:sp>
    </p:spTree>
    <p:extLst>
      <p:ext uri="{BB962C8B-B14F-4D97-AF65-F5344CB8AC3E}">
        <p14:creationId xmlns:p14="http://schemas.microsoft.com/office/powerpoint/2010/main" val="3424864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atin typeface="Calibri"/>
                <a:ea typeface="Calibri"/>
                <a:cs typeface="Calibri"/>
              </a:rPr>
              <a:t>NK</a:t>
            </a:r>
          </a:p>
        </p:txBody>
      </p:sp>
      <p:sp>
        <p:nvSpPr>
          <p:cNvPr id="4" name="Slide Number Placeholder 3"/>
          <p:cNvSpPr>
            <a:spLocks noGrp="1"/>
          </p:cNvSpPr>
          <p:nvPr>
            <p:ph type="sldNum" sz="quarter" idx="5"/>
          </p:nvPr>
        </p:nvSpPr>
        <p:spPr/>
        <p:txBody>
          <a:bodyPr/>
          <a:lstStyle/>
          <a:p>
            <a:fld id="{E2360E4E-A633-4072-9D26-7DFFB19A81F1}" type="slidenum">
              <a:rPr lang="en-US" smtClean="0"/>
              <a:t>2</a:t>
            </a:fld>
            <a:endParaRPr lang="en-US"/>
          </a:p>
        </p:txBody>
      </p:sp>
    </p:spTree>
    <p:extLst>
      <p:ext uri="{BB962C8B-B14F-4D97-AF65-F5344CB8AC3E}">
        <p14:creationId xmlns:p14="http://schemas.microsoft.com/office/powerpoint/2010/main" val="16615702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NK</a:t>
            </a:r>
          </a:p>
        </p:txBody>
      </p:sp>
      <p:sp>
        <p:nvSpPr>
          <p:cNvPr id="4" name="Slide Number Placeholder 3"/>
          <p:cNvSpPr>
            <a:spLocks noGrp="1"/>
          </p:cNvSpPr>
          <p:nvPr>
            <p:ph type="sldNum" sz="quarter" idx="5"/>
          </p:nvPr>
        </p:nvSpPr>
        <p:spPr/>
        <p:txBody>
          <a:bodyPr/>
          <a:lstStyle/>
          <a:p>
            <a:fld id="{E2360E4E-A633-4072-9D26-7DFFB19A81F1}" type="slidenum">
              <a:rPr lang="en-US" smtClean="0"/>
              <a:t>20</a:t>
            </a:fld>
            <a:endParaRPr lang="en-US"/>
          </a:p>
        </p:txBody>
      </p:sp>
    </p:spTree>
    <p:extLst>
      <p:ext uri="{BB962C8B-B14F-4D97-AF65-F5344CB8AC3E}">
        <p14:creationId xmlns:p14="http://schemas.microsoft.com/office/powerpoint/2010/main" val="13442721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atin typeface="Calibri"/>
                <a:ea typeface="Calibri"/>
                <a:cs typeface="Calibri"/>
              </a:rPr>
              <a:t>NK</a:t>
            </a:r>
          </a:p>
        </p:txBody>
      </p:sp>
      <p:sp>
        <p:nvSpPr>
          <p:cNvPr id="4" name="Slide Number Placeholder 3"/>
          <p:cNvSpPr>
            <a:spLocks noGrp="1"/>
          </p:cNvSpPr>
          <p:nvPr>
            <p:ph type="sldNum" sz="quarter" idx="5"/>
          </p:nvPr>
        </p:nvSpPr>
        <p:spPr/>
        <p:txBody>
          <a:bodyPr/>
          <a:lstStyle/>
          <a:p>
            <a:fld id="{E2360E4E-A633-4072-9D26-7DFFB19A81F1}" type="slidenum">
              <a:rPr lang="en-US" smtClean="0"/>
              <a:t>21</a:t>
            </a:fld>
            <a:endParaRPr lang="en-US"/>
          </a:p>
        </p:txBody>
      </p:sp>
    </p:spTree>
    <p:extLst>
      <p:ext uri="{BB962C8B-B14F-4D97-AF65-F5344CB8AC3E}">
        <p14:creationId xmlns:p14="http://schemas.microsoft.com/office/powerpoint/2010/main" val="14899979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atin typeface="Calibri"/>
                <a:ea typeface="Calibri"/>
                <a:cs typeface="Calibri"/>
              </a:rPr>
              <a:t>NK</a:t>
            </a:r>
          </a:p>
        </p:txBody>
      </p:sp>
      <p:sp>
        <p:nvSpPr>
          <p:cNvPr id="4" name="Slide Number Placeholder 3"/>
          <p:cNvSpPr>
            <a:spLocks noGrp="1"/>
          </p:cNvSpPr>
          <p:nvPr>
            <p:ph type="sldNum" sz="quarter" idx="5"/>
          </p:nvPr>
        </p:nvSpPr>
        <p:spPr/>
        <p:txBody>
          <a:bodyPr/>
          <a:lstStyle/>
          <a:p>
            <a:fld id="{E2360E4E-A633-4072-9D26-7DFFB19A81F1}" type="slidenum">
              <a:rPr lang="en-US" smtClean="0"/>
              <a:t>22</a:t>
            </a:fld>
            <a:endParaRPr lang="en-US"/>
          </a:p>
        </p:txBody>
      </p:sp>
    </p:spTree>
    <p:extLst>
      <p:ext uri="{BB962C8B-B14F-4D97-AF65-F5344CB8AC3E}">
        <p14:creationId xmlns:p14="http://schemas.microsoft.com/office/powerpoint/2010/main" val="24888137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a:t>
            </a:r>
          </a:p>
          <a:p>
            <a:r>
              <a:rPr lang="en-US"/>
              <a:t>This started out as a metadata search project, but then we sliced and diced the results.</a:t>
            </a:r>
          </a:p>
          <a:p>
            <a:r>
              <a:rPr lang="en-US"/>
              <a:t>Both print and e largest group was in history. I included some of the other sections that stood out. I expected more in anthropology, but these numbers were fairly low.</a:t>
            </a:r>
          </a:p>
          <a:p>
            <a:r>
              <a:rPr lang="en-US"/>
              <a:t>Andrea did not find books related to plants, which would be in the Qs, but these numbers were very low, like 20 in each format.</a:t>
            </a:r>
          </a:p>
          <a:p>
            <a:r>
              <a:rPr lang="en-US"/>
              <a:t>Large unknowns in both formats.</a:t>
            </a:r>
          </a:p>
        </p:txBody>
      </p:sp>
      <p:sp>
        <p:nvSpPr>
          <p:cNvPr id="4" name="Slide Number Placeholder 3"/>
          <p:cNvSpPr>
            <a:spLocks noGrp="1"/>
          </p:cNvSpPr>
          <p:nvPr>
            <p:ph type="sldNum" sz="quarter" idx="5"/>
          </p:nvPr>
        </p:nvSpPr>
        <p:spPr/>
        <p:txBody>
          <a:bodyPr/>
          <a:lstStyle/>
          <a:p>
            <a:fld id="{E2360E4E-A633-4072-9D26-7DFFB19A81F1}" type="slidenum">
              <a:rPr lang="en-US" smtClean="0"/>
              <a:t>23</a:t>
            </a:fld>
            <a:endParaRPr lang="en-US"/>
          </a:p>
        </p:txBody>
      </p:sp>
    </p:spTree>
    <p:extLst>
      <p:ext uri="{BB962C8B-B14F-4D97-AF65-F5344CB8AC3E}">
        <p14:creationId xmlns:p14="http://schemas.microsoft.com/office/powerpoint/2010/main" val="15254484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 </a:t>
            </a:r>
          </a:p>
          <a:p>
            <a:r>
              <a:rPr lang="en-US"/>
              <a:t>Here's where it got more interesting. Since the E section had the largest number of books, Andrea looked at those more closely and noticed a lot of books that didn't seem to be history (examples on slide), she brought this to the group and we felt that clustering all books on North American Indigenous people in E enforces the idea of Native Americans as part of the past. We’re all new to thinking about this, so we checked with our Head of Metadata, who has done research on this, and --</a:t>
            </a:r>
          </a:p>
        </p:txBody>
      </p:sp>
      <p:sp>
        <p:nvSpPr>
          <p:cNvPr id="4" name="Slide Number Placeholder 3"/>
          <p:cNvSpPr>
            <a:spLocks noGrp="1"/>
          </p:cNvSpPr>
          <p:nvPr>
            <p:ph type="sldNum" sz="quarter" idx="5"/>
          </p:nvPr>
        </p:nvSpPr>
        <p:spPr/>
        <p:txBody>
          <a:bodyPr/>
          <a:lstStyle/>
          <a:p>
            <a:fld id="{E2360E4E-A633-4072-9D26-7DFFB19A81F1}" type="slidenum">
              <a:rPr lang="en-US" smtClean="0"/>
              <a:t>24</a:t>
            </a:fld>
            <a:endParaRPr lang="en-US"/>
          </a:p>
        </p:txBody>
      </p:sp>
    </p:spTree>
    <p:extLst>
      <p:ext uri="{BB962C8B-B14F-4D97-AF65-F5344CB8AC3E}">
        <p14:creationId xmlns:p14="http://schemas.microsoft.com/office/powerpoint/2010/main" val="29073955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 -- we learned that there is no classification for North American Indigenous religion in the Bs, with religion. So apparently according to LC indigenous religions are not American, and are part of history. The classification is in "Indians of North American – Other Topics, A-Z." This sends a message not only about Native Americans as part of the past but about the legitimacy and significance of indigenous religions. This is something others have researched, it's not new, and religion isn't the only classification that is a problem, but it is something we learned about through doing this project.</a:t>
            </a:r>
          </a:p>
        </p:txBody>
      </p:sp>
      <p:sp>
        <p:nvSpPr>
          <p:cNvPr id="4" name="Slide Number Placeholder 3"/>
          <p:cNvSpPr>
            <a:spLocks noGrp="1"/>
          </p:cNvSpPr>
          <p:nvPr>
            <p:ph type="sldNum" sz="quarter" idx="5"/>
          </p:nvPr>
        </p:nvSpPr>
        <p:spPr/>
        <p:txBody>
          <a:bodyPr/>
          <a:lstStyle/>
          <a:p>
            <a:fld id="{E2360E4E-A633-4072-9D26-7DFFB19A81F1}" type="slidenum">
              <a:rPr lang="en-US" smtClean="0"/>
              <a:t>25</a:t>
            </a:fld>
            <a:endParaRPr lang="en-US"/>
          </a:p>
        </p:txBody>
      </p:sp>
    </p:spTree>
    <p:extLst>
      <p:ext uri="{BB962C8B-B14F-4D97-AF65-F5344CB8AC3E}">
        <p14:creationId xmlns:p14="http://schemas.microsoft.com/office/powerpoint/2010/main" val="36518652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a:t>
            </a:r>
          </a:p>
          <a:p>
            <a:r>
              <a:rPr lang="en-US"/>
              <a:t>Mostly not surprising – a lot about Western Europe, followed by Eastern Europe and the U.S., then Asia. (look at totals on the right) Very little about gender, religion, or any of the categories totaled at the bottom.</a:t>
            </a:r>
          </a:p>
          <a:p>
            <a:r>
              <a:rPr lang="en-US"/>
              <a:t>Another observation she made is that she hadn't looked at publication date is a consideration – books published right after WWII have a different perspective, more like primary sources. Even though this assessment method lets you look at many aspects of a book, there are even more factors that would affect how it does or doesn't contribute to diversity in the collection. It made her think a lot about what goes into creating a balanced or useful collection.</a:t>
            </a:r>
          </a:p>
        </p:txBody>
      </p:sp>
      <p:sp>
        <p:nvSpPr>
          <p:cNvPr id="4" name="Slide Number Placeholder 3"/>
          <p:cNvSpPr>
            <a:spLocks noGrp="1"/>
          </p:cNvSpPr>
          <p:nvPr>
            <p:ph type="sldNum" sz="quarter" idx="5"/>
          </p:nvPr>
        </p:nvSpPr>
        <p:spPr/>
        <p:txBody>
          <a:bodyPr/>
          <a:lstStyle/>
          <a:p>
            <a:fld id="{E2360E4E-A633-4072-9D26-7DFFB19A81F1}" type="slidenum">
              <a:rPr lang="en-US" smtClean="0"/>
              <a:t>26</a:t>
            </a:fld>
            <a:endParaRPr lang="en-US"/>
          </a:p>
        </p:txBody>
      </p:sp>
    </p:spTree>
    <p:extLst>
      <p:ext uri="{BB962C8B-B14F-4D97-AF65-F5344CB8AC3E}">
        <p14:creationId xmlns:p14="http://schemas.microsoft.com/office/powerpoint/2010/main" val="5708672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a:t>
            </a:r>
          </a:p>
        </p:txBody>
      </p:sp>
      <p:sp>
        <p:nvSpPr>
          <p:cNvPr id="4" name="Slide Number Placeholder 3"/>
          <p:cNvSpPr>
            <a:spLocks noGrp="1"/>
          </p:cNvSpPr>
          <p:nvPr>
            <p:ph type="sldNum" sz="quarter" idx="5"/>
          </p:nvPr>
        </p:nvSpPr>
        <p:spPr/>
        <p:txBody>
          <a:bodyPr/>
          <a:lstStyle/>
          <a:p>
            <a:fld id="{E2360E4E-A633-4072-9D26-7DFFB19A81F1}" type="slidenum">
              <a:rPr lang="en-US" smtClean="0"/>
              <a:t>27</a:t>
            </a:fld>
            <a:endParaRPr lang="en-US"/>
          </a:p>
        </p:txBody>
      </p:sp>
    </p:spTree>
    <p:extLst>
      <p:ext uri="{BB962C8B-B14F-4D97-AF65-F5344CB8AC3E}">
        <p14:creationId xmlns:p14="http://schemas.microsoft.com/office/powerpoint/2010/main" val="12352277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a:t>
            </a:r>
          </a:p>
          <a:p>
            <a:r>
              <a:rPr lang="en-US"/>
              <a:t>Rebecca has been thinking about weeding, but because we are a research institution anything could potentially be relevant to someone's research. There seems to be a conflict between what we want to have available for possible research and what we want to make readily available for undergraduates who might not be the best judges of sources. She's still thinking about what to do.</a:t>
            </a:r>
          </a:p>
          <a:p>
            <a:r>
              <a:rPr lang="en-US"/>
              <a:t>Rebecca asks, Could we scout out more diverse works about WWII? Because this is so narrow and specific, it would be harder to identify an ongoing strategy for the future, but she might be able to find individual books for one-time purchases. </a:t>
            </a:r>
          </a:p>
          <a:p>
            <a:r>
              <a:rPr lang="en-US"/>
              <a:t>Andrea (indigenous people) in was unsure about action steps, partly because the biggest issue she discovered was the LC classification. This leads to our reflections</a:t>
            </a:r>
          </a:p>
        </p:txBody>
      </p:sp>
      <p:sp>
        <p:nvSpPr>
          <p:cNvPr id="4" name="Slide Number Placeholder 3"/>
          <p:cNvSpPr>
            <a:spLocks noGrp="1"/>
          </p:cNvSpPr>
          <p:nvPr>
            <p:ph type="sldNum" sz="quarter" idx="5"/>
          </p:nvPr>
        </p:nvSpPr>
        <p:spPr/>
        <p:txBody>
          <a:bodyPr/>
          <a:lstStyle/>
          <a:p>
            <a:fld id="{E2360E4E-A633-4072-9D26-7DFFB19A81F1}" type="slidenum">
              <a:rPr lang="en-US" smtClean="0"/>
              <a:t>28</a:t>
            </a:fld>
            <a:endParaRPr lang="en-US"/>
          </a:p>
        </p:txBody>
      </p:sp>
    </p:spTree>
    <p:extLst>
      <p:ext uri="{BB962C8B-B14F-4D97-AF65-F5344CB8AC3E}">
        <p14:creationId xmlns:p14="http://schemas.microsoft.com/office/powerpoint/2010/main" val="9165799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latin typeface="Calibri"/>
                <a:ea typeface="Calibri"/>
                <a:cs typeface="Calibri"/>
              </a:rPr>
              <a:t>KK</a:t>
            </a:r>
          </a:p>
          <a:p>
            <a:pPr>
              <a:defRPr/>
            </a:pPr>
            <a:r>
              <a:rPr lang="en-US"/>
              <a:t>Andrea's lack of action was partly because Indigenous People are not tied to any specific person's selection area.</a:t>
            </a:r>
          </a:p>
          <a:p>
            <a:pPr>
              <a:defRPr/>
            </a:pPr>
            <a:r>
              <a:rPr lang="en-US"/>
              <a:t>We didn't choose the projects with action steps in mind, if we had we might've tied the assessment more to selection areas.</a:t>
            </a:r>
          </a:p>
          <a:p>
            <a:pPr>
              <a:defRPr/>
            </a:pPr>
            <a:r>
              <a:rPr lang="en-US"/>
              <a:t>No one started from a collection need, started from curiosity.</a:t>
            </a:r>
          </a:p>
          <a:p>
            <a:pPr>
              <a:defRPr/>
            </a:pPr>
            <a:r>
              <a:rPr lang="en-US"/>
              <a:t>We did want structure.</a:t>
            </a:r>
          </a:p>
        </p:txBody>
      </p:sp>
      <p:sp>
        <p:nvSpPr>
          <p:cNvPr id="4" name="Slide Number Placeholder 3"/>
          <p:cNvSpPr>
            <a:spLocks noGrp="1"/>
          </p:cNvSpPr>
          <p:nvPr>
            <p:ph type="sldNum" sz="quarter" idx="5"/>
          </p:nvPr>
        </p:nvSpPr>
        <p:spPr/>
        <p:txBody>
          <a:bodyPr/>
          <a:lstStyle/>
          <a:p>
            <a:fld id="{E2360E4E-A633-4072-9D26-7DFFB19A81F1}" type="slidenum">
              <a:rPr lang="en-US" smtClean="0"/>
              <a:t>29</a:t>
            </a:fld>
            <a:endParaRPr lang="en-US"/>
          </a:p>
        </p:txBody>
      </p:sp>
    </p:spTree>
    <p:extLst>
      <p:ext uri="{BB962C8B-B14F-4D97-AF65-F5344CB8AC3E}">
        <p14:creationId xmlns:p14="http://schemas.microsoft.com/office/powerpoint/2010/main" val="151822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atin typeface="Calibri"/>
                <a:ea typeface="Calibri"/>
                <a:cs typeface="Calibri"/>
              </a:rPr>
              <a:t>NK</a:t>
            </a:r>
          </a:p>
        </p:txBody>
      </p:sp>
      <p:sp>
        <p:nvSpPr>
          <p:cNvPr id="4" name="Slide Number Placeholder 3"/>
          <p:cNvSpPr>
            <a:spLocks noGrp="1"/>
          </p:cNvSpPr>
          <p:nvPr>
            <p:ph type="sldNum" sz="quarter" idx="5"/>
          </p:nvPr>
        </p:nvSpPr>
        <p:spPr/>
        <p:txBody>
          <a:bodyPr/>
          <a:lstStyle/>
          <a:p>
            <a:fld id="{E2360E4E-A633-4072-9D26-7DFFB19A81F1}" type="slidenum">
              <a:rPr lang="en-US" smtClean="0"/>
              <a:t>3</a:t>
            </a:fld>
            <a:endParaRPr lang="en-US"/>
          </a:p>
        </p:txBody>
      </p:sp>
    </p:spTree>
    <p:extLst>
      <p:ext uri="{BB962C8B-B14F-4D97-AF65-F5344CB8AC3E}">
        <p14:creationId xmlns:p14="http://schemas.microsoft.com/office/powerpoint/2010/main" val="41468639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atin typeface="Calibri"/>
                <a:ea typeface="Calibri"/>
                <a:cs typeface="Calibri"/>
              </a:rPr>
              <a:t>NK</a:t>
            </a:r>
          </a:p>
        </p:txBody>
      </p:sp>
      <p:sp>
        <p:nvSpPr>
          <p:cNvPr id="4" name="Slide Number Placeholder 3"/>
          <p:cNvSpPr>
            <a:spLocks noGrp="1"/>
          </p:cNvSpPr>
          <p:nvPr>
            <p:ph type="sldNum" sz="quarter" idx="5"/>
          </p:nvPr>
        </p:nvSpPr>
        <p:spPr/>
        <p:txBody>
          <a:bodyPr/>
          <a:lstStyle/>
          <a:p>
            <a:fld id="{E2360E4E-A633-4072-9D26-7DFFB19A81F1}" type="slidenum">
              <a:rPr lang="en-US" smtClean="0"/>
              <a:t>30</a:t>
            </a:fld>
            <a:endParaRPr lang="en-US"/>
          </a:p>
        </p:txBody>
      </p:sp>
    </p:spTree>
    <p:extLst>
      <p:ext uri="{BB962C8B-B14F-4D97-AF65-F5344CB8AC3E}">
        <p14:creationId xmlns:p14="http://schemas.microsoft.com/office/powerpoint/2010/main" val="1358900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NK : https://ira.temple.edu/sites/ira/files/At-A-Glance-2023-2024.pdf</a:t>
            </a:r>
          </a:p>
        </p:txBody>
      </p:sp>
      <p:sp>
        <p:nvSpPr>
          <p:cNvPr id="4" name="Slide Number Placeholder 3"/>
          <p:cNvSpPr>
            <a:spLocks noGrp="1"/>
          </p:cNvSpPr>
          <p:nvPr>
            <p:ph type="sldNum" sz="quarter" idx="5"/>
          </p:nvPr>
        </p:nvSpPr>
        <p:spPr/>
        <p:txBody>
          <a:bodyPr/>
          <a:lstStyle/>
          <a:p>
            <a:fld id="{E2360E4E-A633-4072-9D26-7DFFB19A81F1}" type="slidenum">
              <a:rPr lang="en-US" smtClean="0"/>
              <a:t>4</a:t>
            </a:fld>
            <a:endParaRPr lang="en-US"/>
          </a:p>
        </p:txBody>
      </p:sp>
    </p:spTree>
    <p:extLst>
      <p:ext uri="{BB962C8B-B14F-4D97-AF65-F5344CB8AC3E}">
        <p14:creationId xmlns:p14="http://schemas.microsoft.com/office/powerpoint/2010/main" val="555416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NK</a:t>
            </a:r>
          </a:p>
        </p:txBody>
      </p:sp>
      <p:sp>
        <p:nvSpPr>
          <p:cNvPr id="4" name="Slide Number Placeholder 3"/>
          <p:cNvSpPr>
            <a:spLocks noGrp="1"/>
          </p:cNvSpPr>
          <p:nvPr>
            <p:ph type="sldNum" sz="quarter" idx="5"/>
          </p:nvPr>
        </p:nvSpPr>
        <p:spPr/>
        <p:txBody>
          <a:bodyPr/>
          <a:lstStyle/>
          <a:p>
            <a:fld id="{E2360E4E-A633-4072-9D26-7DFFB19A81F1}" type="slidenum">
              <a:rPr lang="en-US" smtClean="0"/>
              <a:t>5</a:t>
            </a:fld>
            <a:endParaRPr lang="en-US"/>
          </a:p>
        </p:txBody>
      </p:sp>
    </p:spTree>
    <p:extLst>
      <p:ext uri="{BB962C8B-B14F-4D97-AF65-F5344CB8AC3E}">
        <p14:creationId xmlns:p14="http://schemas.microsoft.com/office/powerpoint/2010/main" val="1039620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NK</a:t>
            </a:r>
          </a:p>
        </p:txBody>
      </p:sp>
      <p:sp>
        <p:nvSpPr>
          <p:cNvPr id="4" name="Slide Number Placeholder 3"/>
          <p:cNvSpPr>
            <a:spLocks noGrp="1"/>
          </p:cNvSpPr>
          <p:nvPr>
            <p:ph type="sldNum" sz="quarter" idx="5"/>
          </p:nvPr>
        </p:nvSpPr>
        <p:spPr/>
        <p:txBody>
          <a:bodyPr/>
          <a:lstStyle/>
          <a:p>
            <a:fld id="{E2360E4E-A633-4072-9D26-7DFFB19A81F1}" type="slidenum">
              <a:rPr lang="en-US" smtClean="0"/>
              <a:t>6</a:t>
            </a:fld>
            <a:endParaRPr lang="en-US"/>
          </a:p>
        </p:txBody>
      </p:sp>
    </p:spTree>
    <p:extLst>
      <p:ext uri="{BB962C8B-B14F-4D97-AF65-F5344CB8AC3E}">
        <p14:creationId xmlns:p14="http://schemas.microsoft.com/office/powerpoint/2010/main" val="7774423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NK</a:t>
            </a:r>
          </a:p>
        </p:txBody>
      </p:sp>
      <p:sp>
        <p:nvSpPr>
          <p:cNvPr id="4" name="Slide Number Placeholder 3"/>
          <p:cNvSpPr>
            <a:spLocks noGrp="1"/>
          </p:cNvSpPr>
          <p:nvPr>
            <p:ph type="sldNum" sz="quarter" idx="5"/>
          </p:nvPr>
        </p:nvSpPr>
        <p:spPr/>
        <p:txBody>
          <a:bodyPr/>
          <a:lstStyle/>
          <a:p>
            <a:fld id="{E2360E4E-A633-4072-9D26-7DFFB19A81F1}" type="slidenum">
              <a:rPr lang="en-US" smtClean="0"/>
              <a:t>7</a:t>
            </a:fld>
            <a:endParaRPr lang="en-US"/>
          </a:p>
        </p:txBody>
      </p:sp>
    </p:spTree>
    <p:extLst>
      <p:ext uri="{BB962C8B-B14F-4D97-AF65-F5344CB8AC3E}">
        <p14:creationId xmlns:p14="http://schemas.microsoft.com/office/powerpoint/2010/main" val="1184075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KK</a:t>
            </a:r>
          </a:p>
        </p:txBody>
      </p:sp>
      <p:sp>
        <p:nvSpPr>
          <p:cNvPr id="4" name="Slide Number Placeholder 3"/>
          <p:cNvSpPr>
            <a:spLocks noGrp="1"/>
          </p:cNvSpPr>
          <p:nvPr>
            <p:ph type="sldNum" sz="quarter" idx="5"/>
          </p:nvPr>
        </p:nvSpPr>
        <p:spPr/>
        <p:txBody>
          <a:bodyPr/>
          <a:lstStyle/>
          <a:p>
            <a:fld id="{E2360E4E-A633-4072-9D26-7DFFB19A81F1}" type="slidenum">
              <a:rPr lang="en-US" smtClean="0"/>
              <a:t>8</a:t>
            </a:fld>
            <a:endParaRPr lang="en-US"/>
          </a:p>
        </p:txBody>
      </p:sp>
    </p:spTree>
    <p:extLst>
      <p:ext uri="{BB962C8B-B14F-4D97-AF65-F5344CB8AC3E}">
        <p14:creationId xmlns:p14="http://schemas.microsoft.com/office/powerpoint/2010/main" val="3530630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t>KK</a:t>
            </a:r>
          </a:p>
          <a:p>
            <a:pPr>
              <a:defRPr/>
            </a:pPr>
            <a:r>
              <a:rPr lang="en-US"/>
              <a:t>One of the first things on our handout that we shared at the meeting was different motivations and how they would influence method. These are motivations for *having* diversity in the collection. Noa already shared motivations for *measuring*.</a:t>
            </a:r>
          </a:p>
          <a:p>
            <a:pPr>
              <a:defRPr/>
            </a:pPr>
            <a:r>
              <a:rPr lang="en-US"/>
              <a:t>Some examples of courses at Temple - </a:t>
            </a:r>
            <a:r>
              <a:rPr lang="en-US" b="1"/>
              <a:t>EDUC 4441. Discourse Practices in Diverse Communities, AAAS 1271. Urban Black Politics, AAAS 2058. African American Music, LAS 2101. Latin America through Film and Fiction, LGBT 2406. LGBTQ Social Movements</a:t>
            </a:r>
          </a:p>
        </p:txBody>
      </p:sp>
      <p:sp>
        <p:nvSpPr>
          <p:cNvPr id="4" name="Slide Number Placeholder 3"/>
          <p:cNvSpPr>
            <a:spLocks noGrp="1"/>
          </p:cNvSpPr>
          <p:nvPr>
            <p:ph type="sldNum" sz="quarter" idx="5"/>
          </p:nvPr>
        </p:nvSpPr>
        <p:spPr/>
        <p:txBody>
          <a:bodyPr/>
          <a:lstStyle/>
          <a:p>
            <a:fld id="{E2360E4E-A633-4072-9D26-7DFFB19A81F1}" type="slidenum">
              <a:rPr lang="en-US" smtClean="0"/>
              <a:t>9</a:t>
            </a:fld>
            <a:endParaRPr lang="en-US"/>
          </a:p>
        </p:txBody>
      </p:sp>
    </p:spTree>
    <p:extLst>
      <p:ext uri="{BB962C8B-B14F-4D97-AF65-F5344CB8AC3E}">
        <p14:creationId xmlns:p14="http://schemas.microsoft.com/office/powerpoint/2010/main" val="2759347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573405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a:t>Speaker Photo</a:t>
            </a:r>
          </a:p>
          <a:p>
            <a:endParaRPr lang="en-US"/>
          </a:p>
        </p:txBody>
      </p:sp>
      <p:sp>
        <p:nvSpPr>
          <p:cNvPr id="16" name="Picture Placeholder 5">
            <a:extLst>
              <a:ext uri="{FF2B5EF4-FFF2-40B4-BE49-F238E27FC236}">
                <a16:creationId xmlns:a16="http://schemas.microsoft.com/office/drawing/2014/main" id="{24EC4314-8E90-A028-527E-95C287A6CFD9}"/>
              </a:ext>
            </a:extLst>
          </p:cNvPr>
          <p:cNvSpPr>
            <a:spLocks noGrp="1"/>
          </p:cNvSpPr>
          <p:nvPr>
            <p:ph type="pic" sz="quarter" idx="14" hasCustomPrompt="1"/>
          </p:nvPr>
        </p:nvSpPr>
        <p:spPr>
          <a:xfrm>
            <a:off x="217170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a:t>Speaker Photo</a:t>
            </a:r>
          </a:p>
          <a:p>
            <a:endParaRPr lang="en-US"/>
          </a:p>
        </p:txBody>
      </p:sp>
      <p:sp>
        <p:nvSpPr>
          <p:cNvPr id="17" name="Picture Placeholder 5">
            <a:extLst>
              <a:ext uri="{FF2B5EF4-FFF2-40B4-BE49-F238E27FC236}">
                <a16:creationId xmlns:a16="http://schemas.microsoft.com/office/drawing/2014/main" id="{9D76776D-BAA0-BE98-7B56-7520E08E8DD3}"/>
              </a:ext>
            </a:extLst>
          </p:cNvPr>
          <p:cNvSpPr>
            <a:spLocks noGrp="1"/>
          </p:cNvSpPr>
          <p:nvPr>
            <p:ph type="pic" sz="quarter" idx="15" hasCustomPrompt="1"/>
          </p:nvPr>
        </p:nvSpPr>
        <p:spPr>
          <a:xfrm>
            <a:off x="929640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a:t>Speaker Photo</a:t>
            </a:r>
          </a:p>
          <a:p>
            <a:endParaRPr lang="en-US"/>
          </a:p>
        </p:txBody>
      </p:sp>
      <p:sp>
        <p:nvSpPr>
          <p:cNvPr id="18" name="Picture Placeholder 5">
            <a:extLst>
              <a:ext uri="{FF2B5EF4-FFF2-40B4-BE49-F238E27FC236}">
                <a16:creationId xmlns:a16="http://schemas.microsoft.com/office/drawing/2014/main" id="{054EC2ED-03D2-E70C-FB24-A00E74D77654}"/>
              </a:ext>
            </a:extLst>
          </p:cNvPr>
          <p:cNvSpPr>
            <a:spLocks noGrp="1"/>
          </p:cNvSpPr>
          <p:nvPr>
            <p:ph type="pic" sz="quarter" idx="16" hasCustomPrompt="1"/>
          </p:nvPr>
        </p:nvSpPr>
        <p:spPr>
          <a:xfrm>
            <a:off x="12858750" y="38481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a:t>Speaker Photo</a:t>
            </a:r>
          </a:p>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771525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a:t>Speaker Photo</a:t>
            </a:r>
          </a:p>
          <a:p>
            <a:endParaRPr lang="en-US"/>
          </a:p>
        </p:txBody>
      </p:sp>
      <p:sp>
        <p:nvSpPr>
          <p:cNvPr id="16" name="Picture Placeholder 5">
            <a:extLst>
              <a:ext uri="{FF2B5EF4-FFF2-40B4-BE49-F238E27FC236}">
                <a16:creationId xmlns:a16="http://schemas.microsoft.com/office/drawing/2014/main" id="{24EC4314-8E90-A028-527E-95C287A6CFD9}"/>
              </a:ext>
            </a:extLst>
          </p:cNvPr>
          <p:cNvSpPr>
            <a:spLocks noGrp="1"/>
          </p:cNvSpPr>
          <p:nvPr>
            <p:ph type="pic" sz="quarter" idx="14" hasCustomPrompt="1"/>
          </p:nvPr>
        </p:nvSpPr>
        <p:spPr>
          <a:xfrm>
            <a:off x="350520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a:t>Speaker Photo</a:t>
            </a:r>
          </a:p>
          <a:p>
            <a:endParaRPr lang="en-US"/>
          </a:p>
        </p:txBody>
      </p:sp>
      <p:sp>
        <p:nvSpPr>
          <p:cNvPr id="17" name="Picture Placeholder 5">
            <a:extLst>
              <a:ext uri="{FF2B5EF4-FFF2-40B4-BE49-F238E27FC236}">
                <a16:creationId xmlns:a16="http://schemas.microsoft.com/office/drawing/2014/main" id="{9D76776D-BAA0-BE98-7B56-7520E08E8DD3}"/>
              </a:ext>
            </a:extLst>
          </p:cNvPr>
          <p:cNvSpPr>
            <a:spLocks noGrp="1"/>
          </p:cNvSpPr>
          <p:nvPr>
            <p:ph type="pic" sz="quarter" idx="15" hasCustomPrompt="1"/>
          </p:nvPr>
        </p:nvSpPr>
        <p:spPr>
          <a:xfrm>
            <a:off x="11811000" y="39243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a:t>Speaker Photo</a:t>
            </a:r>
          </a:p>
          <a:p>
            <a:endParaRPr lang="en-US"/>
          </a:p>
        </p:txBody>
      </p:sp>
    </p:spTree>
    <p:extLst>
      <p:ext uri="{BB962C8B-B14F-4D97-AF65-F5344CB8AC3E}">
        <p14:creationId xmlns:p14="http://schemas.microsoft.com/office/powerpoint/2010/main" val="3061515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5410200" y="41529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a:t>Speaker Photo</a:t>
            </a:r>
          </a:p>
          <a:p>
            <a:endParaRPr lang="en-US"/>
          </a:p>
        </p:txBody>
      </p:sp>
      <p:sp>
        <p:nvSpPr>
          <p:cNvPr id="17" name="Picture Placeholder 5">
            <a:extLst>
              <a:ext uri="{FF2B5EF4-FFF2-40B4-BE49-F238E27FC236}">
                <a16:creationId xmlns:a16="http://schemas.microsoft.com/office/drawing/2014/main" id="{9D76776D-BAA0-BE98-7B56-7520E08E8DD3}"/>
              </a:ext>
            </a:extLst>
          </p:cNvPr>
          <p:cNvSpPr>
            <a:spLocks noGrp="1"/>
          </p:cNvSpPr>
          <p:nvPr>
            <p:ph type="pic" sz="quarter" idx="15" hasCustomPrompt="1"/>
          </p:nvPr>
        </p:nvSpPr>
        <p:spPr>
          <a:xfrm>
            <a:off x="10344150" y="41529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a:t>Speaker Photo</a:t>
            </a:r>
          </a:p>
          <a:p>
            <a:endParaRPr lang="en-US"/>
          </a:p>
        </p:txBody>
      </p:sp>
    </p:spTree>
    <p:extLst>
      <p:ext uri="{BB962C8B-B14F-4D97-AF65-F5344CB8AC3E}">
        <p14:creationId xmlns:p14="http://schemas.microsoft.com/office/powerpoint/2010/main" val="10243983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8" name="Picture Placeholder 5">
            <a:extLst>
              <a:ext uri="{FF2B5EF4-FFF2-40B4-BE49-F238E27FC236}">
                <a16:creationId xmlns:a16="http://schemas.microsoft.com/office/drawing/2014/main" id="{1AFD188A-028C-E648-96AC-D560291F2555}"/>
              </a:ext>
            </a:extLst>
          </p:cNvPr>
          <p:cNvSpPr>
            <a:spLocks noGrp="1"/>
          </p:cNvSpPr>
          <p:nvPr>
            <p:ph type="pic" sz="quarter" idx="12" hasCustomPrompt="1"/>
          </p:nvPr>
        </p:nvSpPr>
        <p:spPr>
          <a:xfrm>
            <a:off x="7658100" y="4000500"/>
            <a:ext cx="2971800" cy="3657600"/>
          </a:xfrm>
          <a:prstGeom prst="rect">
            <a:avLst/>
          </a:prstGeom>
          <a:ln>
            <a:solidFill>
              <a:schemeClr val="accent1">
                <a:shade val="15000"/>
              </a:schemeClr>
            </a:solidFill>
          </a:ln>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a:t>Speaker Photo</a:t>
            </a:r>
          </a:p>
          <a:p>
            <a:endParaRPr lang="en-US"/>
          </a:p>
        </p:txBody>
      </p:sp>
    </p:spTree>
    <p:extLst>
      <p:ext uri="{BB962C8B-B14F-4D97-AF65-F5344CB8AC3E}">
        <p14:creationId xmlns:p14="http://schemas.microsoft.com/office/powerpoint/2010/main" val="1967631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800782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215360"/>
      </p:ext>
    </p:extLst>
  </p:cSld>
  <p:clrMap bg1="lt1" tx1="dk1" bg2="lt2" tx2="dk2" accent1="accent1" accent2="accent2" accent3="accent3" accent4="accent4" accent5="accent5" accent6="accent6" hlink="hlink" folHlink="folHlink"/>
  <p:sldLayoutIdLst>
    <p:sldLayoutId id="2147483657"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898632"/>
      </p:ext>
    </p:extLst>
  </p:cSld>
  <p:clrMap bg1="lt1" tx1="dk1" bg2="lt2" tx2="dk2" accent1="accent1" accent2="accent2" accent3="accent3" accent4="accent4" accent5="accent5" accent6="accent6" hlink="hlink" folHlink="folHlink"/>
  <p:sldLayoutIdLst>
    <p:sldLayoutId id="214748365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7472790"/>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5235996"/>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2.png"/><Relationship Id="rId7" Type="http://schemas.openxmlformats.org/officeDocument/2006/relationships/diagramQuickStyle" Target="../diagrams/quickStyle3.xml"/><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7.png"/><Relationship Id="rId9" Type="http://schemas.microsoft.com/office/2007/relationships/diagramDrawing" Target="../diagrams/drawing3.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2.png"/><Relationship Id="rId7" Type="http://schemas.openxmlformats.org/officeDocument/2006/relationships/diagramQuickStyle" Target="../diagrams/quickStyle4.xml"/><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diagramLayout" Target="../diagrams/layout4.xml"/><Relationship Id="rId5" Type="http://schemas.openxmlformats.org/officeDocument/2006/relationships/diagramData" Target="../diagrams/data4.xml"/><Relationship Id="rId10" Type="http://schemas.openxmlformats.org/officeDocument/2006/relationships/image" Target="../media/image12.jpeg"/><Relationship Id="rId4" Type="http://schemas.openxmlformats.org/officeDocument/2006/relationships/image" Target="../media/image7.png"/><Relationship Id="rId9" Type="http://schemas.microsoft.com/office/2007/relationships/diagramDrawing" Target="../diagrams/drawing4.xml"/></Relationships>
</file>

<file path=ppt/slides/_rels/slide17.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2.png"/><Relationship Id="rId7" Type="http://schemas.openxmlformats.org/officeDocument/2006/relationships/diagramQuickStyle" Target="../diagrams/quickStyle5.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diagramLayout" Target="../diagrams/layout5.xml"/><Relationship Id="rId5" Type="http://schemas.openxmlformats.org/officeDocument/2006/relationships/diagramData" Target="../diagrams/data5.xml"/><Relationship Id="rId10" Type="http://schemas.openxmlformats.org/officeDocument/2006/relationships/image" Target="../media/image13.jpeg"/><Relationship Id="rId4" Type="http://schemas.openxmlformats.org/officeDocument/2006/relationships/image" Target="../media/image7.png"/><Relationship Id="rId9" Type="http://schemas.microsoft.com/office/2007/relationships/diagramDrawing" Target="../diagrams/drawing5.xml"/></Relationships>
</file>

<file path=ppt/slides/_rels/slide18.xml.rels><?xml version="1.0" encoding="UTF-8" standalone="yes"?>
<Relationships xmlns="http://schemas.openxmlformats.org/package/2006/relationships"><Relationship Id="rId8" Type="http://schemas.openxmlformats.org/officeDocument/2006/relationships/diagramColors" Target="../diagrams/colors6.xml"/><Relationship Id="rId3" Type="http://schemas.openxmlformats.org/officeDocument/2006/relationships/image" Target="../media/image2.png"/><Relationship Id="rId7" Type="http://schemas.openxmlformats.org/officeDocument/2006/relationships/diagramQuickStyle" Target="../diagrams/quickStyle6.xm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diagramLayout" Target="../diagrams/layout6.xml"/><Relationship Id="rId5" Type="http://schemas.openxmlformats.org/officeDocument/2006/relationships/diagramData" Target="../diagrams/data6.xml"/><Relationship Id="rId10" Type="http://schemas.openxmlformats.org/officeDocument/2006/relationships/image" Target="../media/image14.jpeg"/><Relationship Id="rId4" Type="http://schemas.openxmlformats.org/officeDocument/2006/relationships/image" Target="../media/image7.png"/><Relationship Id="rId9" Type="http://schemas.microsoft.com/office/2007/relationships/diagramDrawing" Target="../diagrams/drawing6.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7.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image" Target="../media/image7.png"/><Relationship Id="rId7" Type="http://schemas.openxmlformats.org/officeDocument/2006/relationships/diagramColors" Target="../diagrams/colors7.xml"/><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png"/><Relationship Id="rId7" Type="http://schemas.openxmlformats.org/officeDocument/2006/relationships/diagramQuickStyle" Target="../diagrams/quickStyle1.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7.pn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2.png"/><Relationship Id="rId7" Type="http://schemas.openxmlformats.org/officeDocument/2006/relationships/diagramQuickStyle" Target="../diagrams/quickStyle2.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7.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66660"/>
        </a:solidFill>
        <a:effectLst/>
      </p:bgPr>
    </p:bg>
    <p:spTree>
      <p:nvGrpSpPr>
        <p:cNvPr id="1" name=""/>
        <p:cNvGrpSpPr/>
        <p:nvPr/>
      </p:nvGrpSpPr>
      <p:grpSpPr>
        <a:xfrm>
          <a:off x="0" y="0"/>
          <a:ext cx="0" cy="0"/>
          <a:chOff x="0" y="0"/>
          <a:chExt cx="0" cy="0"/>
        </a:xfrm>
      </p:grpSpPr>
      <p:grpSp>
        <p:nvGrpSpPr>
          <p:cNvPr id="2" name="Group 2" descr="Charleston Conference banner"/>
          <p:cNvGrpSpPr/>
          <p:nvPr/>
        </p:nvGrpSpPr>
        <p:grpSpPr>
          <a:xfrm>
            <a:off x="-409313" y="-458030"/>
            <a:ext cx="19106626" cy="2308083"/>
            <a:chOff x="0" y="-47625"/>
            <a:chExt cx="5032198" cy="607890"/>
          </a:xfrm>
        </p:grpSpPr>
        <p:sp>
          <p:nvSpPr>
            <p:cNvPr id="3" name="Freeform 3"/>
            <p:cNvSpPr/>
            <p:nvPr/>
          </p:nvSpPr>
          <p:spPr>
            <a:xfrm>
              <a:off x="0" y="0"/>
              <a:ext cx="5032198" cy="560265"/>
            </a:xfrm>
            <a:custGeom>
              <a:avLst/>
              <a:gdLst/>
              <a:ahLst/>
              <a:cxnLst/>
              <a:rect l="l" t="t" r="r" b="b"/>
              <a:pathLst>
                <a:path w="5032198" h="560265">
                  <a:moveTo>
                    <a:pt x="20665" y="0"/>
                  </a:moveTo>
                  <a:lnTo>
                    <a:pt x="5011533" y="0"/>
                  </a:lnTo>
                  <a:cubicBezTo>
                    <a:pt x="5022946" y="0"/>
                    <a:pt x="5032198" y="9252"/>
                    <a:pt x="5032198" y="20665"/>
                  </a:cubicBezTo>
                  <a:lnTo>
                    <a:pt x="5032198" y="539600"/>
                  </a:lnTo>
                  <a:cubicBezTo>
                    <a:pt x="5032198" y="551013"/>
                    <a:pt x="5022946" y="560265"/>
                    <a:pt x="5011533" y="560265"/>
                  </a:cubicBezTo>
                  <a:lnTo>
                    <a:pt x="20665" y="560265"/>
                  </a:lnTo>
                  <a:cubicBezTo>
                    <a:pt x="9252" y="560265"/>
                    <a:pt x="0" y="551013"/>
                    <a:pt x="0" y="539600"/>
                  </a:cubicBezTo>
                  <a:lnTo>
                    <a:pt x="0" y="20665"/>
                  </a:lnTo>
                  <a:cubicBezTo>
                    <a:pt x="0" y="9252"/>
                    <a:pt x="9252" y="0"/>
                    <a:pt x="20665" y="0"/>
                  </a:cubicBezTo>
                  <a:close/>
                </a:path>
              </a:pathLst>
            </a:custGeom>
            <a:solidFill>
              <a:srgbClr val="FFFFFF"/>
            </a:solidFill>
          </p:spPr>
          <p:txBody>
            <a:bodyPr/>
            <a:lstStyle/>
            <a:p>
              <a:endParaRPr lang="en-US"/>
            </a:p>
          </p:txBody>
        </p:sp>
        <p:sp>
          <p:nvSpPr>
            <p:cNvPr id="4" name="TextBox 4"/>
            <p:cNvSpPr txBox="1"/>
            <p:nvPr/>
          </p:nvSpPr>
          <p:spPr>
            <a:xfrm>
              <a:off x="0" y="-47625"/>
              <a:ext cx="5032198" cy="607890"/>
            </a:xfrm>
            <a:prstGeom prst="rect">
              <a:avLst/>
            </a:prstGeom>
          </p:spPr>
          <p:txBody>
            <a:bodyPr lIns="50800" tIns="50800" rIns="50800" bIns="50800" rtlCol="0" anchor="ctr"/>
            <a:lstStyle/>
            <a:p>
              <a:pPr algn="ctr">
                <a:lnSpc>
                  <a:spcPts val="2659"/>
                </a:lnSpc>
              </a:pPr>
              <a:endParaRPr/>
            </a:p>
          </p:txBody>
        </p:sp>
      </p:grpSp>
      <p:sp>
        <p:nvSpPr>
          <p:cNvPr id="11" name="Freeform 11" descr="Charleston Conference title">
            <a:extLst>
              <a:ext uri="{C183D7F6-B498-43B3-948B-1728B52AA6E4}">
                <adec:decorative xmlns:adec="http://schemas.microsoft.com/office/drawing/2017/decorative" val="0"/>
              </a:ext>
            </a:extLst>
          </p:cNvPr>
          <p:cNvSpPr/>
          <p:nvPr/>
        </p:nvSpPr>
        <p:spPr>
          <a:xfrm>
            <a:off x="4622793" y="0"/>
            <a:ext cx="8132102" cy="1850053"/>
          </a:xfrm>
          <a:custGeom>
            <a:avLst/>
            <a:gdLst/>
            <a:ahLst/>
            <a:cxnLst/>
            <a:rect l="l" t="t" r="r" b="b"/>
            <a:pathLst>
              <a:path w="8132102" h="1850053">
                <a:moveTo>
                  <a:pt x="0" y="0"/>
                </a:moveTo>
                <a:lnTo>
                  <a:pt x="8132103" y="0"/>
                </a:lnTo>
                <a:lnTo>
                  <a:pt x="8132103" y="1850053"/>
                </a:lnTo>
                <a:lnTo>
                  <a:pt x="0" y="1850053"/>
                </a:lnTo>
                <a:lnTo>
                  <a:pt x="0" y="0"/>
                </a:lnTo>
                <a:close/>
              </a:path>
            </a:pathLst>
          </a:custGeom>
          <a:blipFill>
            <a:blip r:embed="rId3"/>
            <a:stretch>
              <a:fillRect/>
            </a:stretch>
          </a:blipFill>
        </p:spPr>
        <p:txBody>
          <a:bodyPr/>
          <a:lstStyle/>
          <a:p>
            <a:endParaRPr lang="en-US"/>
          </a:p>
        </p:txBody>
      </p:sp>
      <p:sp>
        <p:nvSpPr>
          <p:cNvPr id="12" name="Freeform 12" descr="Charleston Conference graphic: The Sky's the Limit"/>
          <p:cNvSpPr/>
          <p:nvPr/>
        </p:nvSpPr>
        <p:spPr>
          <a:xfrm>
            <a:off x="14849773" y="0"/>
            <a:ext cx="3438227" cy="3468577"/>
          </a:xfrm>
          <a:custGeom>
            <a:avLst/>
            <a:gdLst/>
            <a:ahLst/>
            <a:cxnLst/>
            <a:rect l="l" t="t" r="r" b="b"/>
            <a:pathLst>
              <a:path w="3438227" h="3468577">
                <a:moveTo>
                  <a:pt x="0" y="0"/>
                </a:moveTo>
                <a:lnTo>
                  <a:pt x="3438227" y="0"/>
                </a:lnTo>
                <a:lnTo>
                  <a:pt x="3438227" y="3468577"/>
                </a:lnTo>
                <a:lnTo>
                  <a:pt x="0" y="3468577"/>
                </a:lnTo>
                <a:lnTo>
                  <a:pt x="0" y="0"/>
                </a:lnTo>
                <a:close/>
              </a:path>
            </a:pathLst>
          </a:custGeom>
          <a:blipFill>
            <a:blip r:embed="rId4"/>
            <a:stretch>
              <a:fillRect/>
            </a:stretch>
          </a:blipFill>
        </p:spPr>
        <p:txBody>
          <a:bodyPr/>
          <a:lstStyle/>
          <a:p>
            <a:endParaRPr lang="en-US"/>
          </a:p>
        </p:txBody>
      </p:sp>
      <p:sp>
        <p:nvSpPr>
          <p:cNvPr id="13" name="TextBox 13"/>
          <p:cNvSpPr txBox="1">
            <a:spLocks noGrp="1"/>
          </p:cNvSpPr>
          <p:nvPr>
            <p:ph type="title" idx="4294967295"/>
          </p:nvPr>
        </p:nvSpPr>
        <p:spPr>
          <a:xfrm>
            <a:off x="405593" y="1918855"/>
            <a:ext cx="14444180" cy="230832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000" b="1" i="1" u="none" strike="noStrike" kern="1200" cap="none" spc="150" normalizeH="0" baseline="0" noProof="0">
                <a:ln>
                  <a:noFill/>
                </a:ln>
                <a:solidFill>
                  <a:schemeClr val="bg1"/>
                </a:solidFill>
                <a:effectLst/>
                <a:uLnTx/>
                <a:uFillTx/>
                <a:latin typeface="Helvetica" panose="020B0604020202020204" pitchFamily="34" charset="0"/>
                <a:ea typeface="+mj-ea"/>
                <a:cs typeface="Helvetica" panose="020B0604020202020204" pitchFamily="34" charset="0"/>
              </a:rPr>
              <a:t>Counting Constellations, Not the Whole Sky:</a:t>
            </a:r>
            <a:br>
              <a:rPr kumimoji="0" lang="en-US" sz="5000" b="1" i="1" u="none" strike="noStrike" kern="1200" cap="none" spc="150" normalizeH="0" baseline="0" noProof="0">
                <a:ln>
                  <a:noFill/>
                </a:ln>
                <a:solidFill>
                  <a:schemeClr val="bg1"/>
                </a:solidFill>
                <a:effectLst/>
                <a:uLnTx/>
                <a:uFillTx/>
                <a:latin typeface="Helvetica" panose="020B0604020202020204" pitchFamily="34" charset="0"/>
                <a:ea typeface="+mj-ea"/>
                <a:cs typeface="Helvetica" panose="020B0604020202020204" pitchFamily="34" charset="0"/>
              </a:rPr>
            </a:br>
            <a:r>
              <a:rPr kumimoji="0" lang="en-US" sz="5000" b="1" i="1" u="none" strike="noStrike" kern="1200" cap="none" spc="150" normalizeH="0" baseline="0" noProof="0">
                <a:ln>
                  <a:noFill/>
                </a:ln>
                <a:solidFill>
                  <a:schemeClr val="bg1"/>
                </a:solidFill>
                <a:effectLst/>
                <a:uLnTx/>
                <a:uFillTx/>
                <a:latin typeface="Helvetica" panose="020B0604020202020204" pitchFamily="34" charset="0"/>
                <a:ea typeface="+mj-ea"/>
                <a:cs typeface="Helvetica" panose="020B0604020202020204" pitchFamily="34" charset="0"/>
              </a:rPr>
              <a:t>Diversity Assessment at a Large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000" b="1" i="1" u="none" strike="noStrike" kern="1200" cap="none" spc="150" normalizeH="0" baseline="0" noProof="0">
                <a:ln>
                  <a:noFill/>
                </a:ln>
                <a:solidFill>
                  <a:schemeClr val="bg1"/>
                </a:solidFill>
                <a:effectLst/>
                <a:uLnTx/>
                <a:uFillTx/>
                <a:latin typeface="Helvetica" panose="020B0604020202020204" pitchFamily="34" charset="0"/>
                <a:ea typeface="+mj-ea"/>
                <a:cs typeface="Helvetica" panose="020B0604020202020204" pitchFamily="34" charset="0"/>
              </a:rPr>
              <a:t>University Library</a:t>
            </a:r>
            <a:endParaRPr kumimoji="0" lang="en-US" sz="5000" b="1" i="1" u="none" strike="noStrike" kern="1200" cap="none" spc="0" normalizeH="0" baseline="0" noProof="0">
              <a:ln>
                <a:noFill/>
              </a:ln>
              <a:solidFill>
                <a:schemeClr val="bg1"/>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sp>
        <p:nvSpPr>
          <p:cNvPr id="17" name="TextBox 17"/>
          <p:cNvSpPr txBox="1"/>
          <p:nvPr/>
        </p:nvSpPr>
        <p:spPr>
          <a:xfrm>
            <a:off x="341304" y="8253125"/>
            <a:ext cx="5306140" cy="1335943"/>
          </a:xfrm>
          <a:prstGeom prst="rect">
            <a:avLst/>
          </a:prstGeom>
        </p:spPr>
        <p:txBody>
          <a:bodyPr wrap="square" lIns="0" tIns="0" rIns="0" bIns="0" rtlCol="0" anchor="t">
            <a:spAutoFit/>
          </a:bodyPr>
          <a:lstStyle/>
          <a:p>
            <a:pPr algn="ctr">
              <a:lnSpc>
                <a:spcPts val="5351"/>
              </a:lnSpc>
              <a:spcBef>
                <a:spcPct val="0"/>
              </a:spcBef>
            </a:pPr>
            <a:r>
              <a:rPr lang="en-US" sz="4200">
                <a:solidFill>
                  <a:srgbClr val="FFFFFF"/>
                </a:solidFill>
                <a:latin typeface="Helvetica"/>
                <a:ea typeface="Libre Baskerville"/>
                <a:cs typeface="Helvetica"/>
                <a:sym typeface="Libre Baskerville"/>
              </a:rPr>
              <a:t>Noa Kaumeheiwa</a:t>
            </a:r>
            <a:endParaRPr lang="en-US" sz="4200">
              <a:solidFill>
                <a:srgbClr val="FFFFFF"/>
              </a:solidFill>
              <a:latin typeface="Helvetica"/>
              <a:ea typeface="Libre Baskerville"/>
              <a:cs typeface="Helvetica"/>
            </a:endParaRPr>
          </a:p>
          <a:p>
            <a:pPr algn="ctr">
              <a:lnSpc>
                <a:spcPts val="5351"/>
              </a:lnSpc>
              <a:spcBef>
                <a:spcPct val="0"/>
              </a:spcBef>
            </a:pPr>
            <a:r>
              <a:rPr lang="en-US" sz="4200">
                <a:solidFill>
                  <a:srgbClr val="FFFFFF"/>
                </a:solidFill>
                <a:latin typeface="Helvetica"/>
                <a:ea typeface="Libre Baskerville"/>
                <a:cs typeface="Helvetica"/>
                <a:sym typeface="Libre Baskerville"/>
              </a:rPr>
              <a:t>Law Library</a:t>
            </a:r>
            <a:endParaRPr lang="en-US" sz="4200">
              <a:solidFill>
                <a:srgbClr val="FFFFFF"/>
              </a:solidFill>
              <a:latin typeface="Helvetica"/>
              <a:ea typeface="Libre Baskerville"/>
              <a:cs typeface="Helvetica"/>
            </a:endParaRPr>
          </a:p>
        </p:txBody>
      </p:sp>
      <p:pic>
        <p:nvPicPr>
          <p:cNvPr id="5" name="Picture Placeholder 4" descr="Noa Kaumeheiwa photo">
            <a:extLst>
              <a:ext uri="{FF2B5EF4-FFF2-40B4-BE49-F238E27FC236}">
                <a16:creationId xmlns:a16="http://schemas.microsoft.com/office/drawing/2014/main" id="{6B8B5863-9571-ED53-CA10-13945DB7599A}"/>
              </a:ext>
            </a:extLst>
          </p:cNvPr>
          <p:cNvPicPr>
            <a:picLocks noGrp="1" noChangeAspect="1"/>
          </p:cNvPicPr>
          <p:nvPr>
            <p:ph type="pic" sz="quarter" idx="14"/>
          </p:nvPr>
        </p:nvPicPr>
        <p:blipFill>
          <a:blip r:embed="rId5"/>
          <a:srcRect t="3846" b="3846"/>
          <a:stretch/>
        </p:blipFill>
        <p:spPr>
          <a:xfrm>
            <a:off x="1508474" y="4411352"/>
            <a:ext cx="2971800" cy="3657600"/>
          </a:xfrm>
          <a:prstGeom prst="rect">
            <a:avLst/>
          </a:prstGeom>
        </p:spPr>
      </p:pic>
      <p:sp>
        <p:nvSpPr>
          <p:cNvPr id="18" name="TextBox 18"/>
          <p:cNvSpPr txBox="1"/>
          <p:nvPr/>
        </p:nvSpPr>
        <p:spPr>
          <a:xfrm>
            <a:off x="5227999" y="8225297"/>
            <a:ext cx="6834143" cy="1334468"/>
          </a:xfrm>
          <a:prstGeom prst="rect">
            <a:avLst/>
          </a:prstGeom>
        </p:spPr>
        <p:txBody>
          <a:bodyPr wrap="square" lIns="0" tIns="0" rIns="0" bIns="0" rtlCol="0" anchor="t">
            <a:spAutoFit/>
          </a:bodyPr>
          <a:lstStyle/>
          <a:p>
            <a:pPr algn="ctr">
              <a:lnSpc>
                <a:spcPts val="5351"/>
              </a:lnSpc>
              <a:spcBef>
                <a:spcPct val="0"/>
              </a:spcBef>
            </a:pPr>
            <a:r>
              <a:rPr lang="en-US" sz="4200">
                <a:solidFill>
                  <a:srgbClr val="FFFFFF"/>
                </a:solidFill>
                <a:latin typeface="Helvetica"/>
                <a:ea typeface="Libre Baskerville"/>
                <a:cs typeface="Helvetica"/>
                <a:sym typeface="Libre Baskerville"/>
              </a:rPr>
              <a:t>Karen Kohn</a:t>
            </a:r>
          </a:p>
          <a:p>
            <a:pPr algn="ctr">
              <a:lnSpc>
                <a:spcPts val="5351"/>
              </a:lnSpc>
              <a:spcBef>
                <a:spcPct val="0"/>
              </a:spcBef>
            </a:pPr>
            <a:r>
              <a:rPr lang="en-US" sz="4200">
                <a:solidFill>
                  <a:srgbClr val="FFFFFF"/>
                </a:solidFill>
                <a:latin typeface="Helvetica"/>
                <a:ea typeface="Libre Baskerville"/>
                <a:cs typeface="Helvetica"/>
                <a:sym typeface="Libre Baskerville"/>
              </a:rPr>
              <a:t>University Libraries</a:t>
            </a:r>
            <a:endParaRPr lang="en-US" sz="4200">
              <a:solidFill>
                <a:srgbClr val="FFFFFF"/>
              </a:solidFill>
              <a:latin typeface="Helvetica"/>
              <a:ea typeface="Libre Baskerville"/>
              <a:cs typeface="Helvetica"/>
            </a:endParaRPr>
          </a:p>
        </p:txBody>
      </p:sp>
      <p:pic>
        <p:nvPicPr>
          <p:cNvPr id="6" name="Picture Placeholder 5" descr="Karen Kohn photo">
            <a:extLst>
              <a:ext uri="{FF2B5EF4-FFF2-40B4-BE49-F238E27FC236}">
                <a16:creationId xmlns:a16="http://schemas.microsoft.com/office/drawing/2014/main" id="{9C5FCC52-AC10-518A-99FB-0E13A5A96EE3}"/>
              </a:ext>
            </a:extLst>
          </p:cNvPr>
          <p:cNvPicPr>
            <a:picLocks noGrp="1" noChangeAspect="1"/>
          </p:cNvPicPr>
          <p:nvPr>
            <p:ph type="pic" sz="quarter" idx="12"/>
          </p:nvPr>
        </p:nvPicPr>
        <p:blipFill>
          <a:blip r:embed="rId6"/>
          <a:srcRect l="9375" r="9375"/>
          <a:stretch/>
        </p:blipFill>
        <p:spPr>
          <a:xfrm>
            <a:off x="7092633" y="4411352"/>
            <a:ext cx="2971800" cy="3657600"/>
          </a:xfrm>
          <a:prstGeom prst="rect">
            <a:avLst/>
          </a:prstGeom>
          <a:noFill/>
        </p:spPr>
      </p:pic>
      <p:sp>
        <p:nvSpPr>
          <p:cNvPr id="19" name="TextBox 19"/>
          <p:cNvSpPr txBox="1"/>
          <p:nvPr/>
        </p:nvSpPr>
        <p:spPr>
          <a:xfrm>
            <a:off x="11642697" y="8221810"/>
            <a:ext cx="6645303" cy="2000548"/>
          </a:xfrm>
          <a:prstGeom prst="rect">
            <a:avLst/>
          </a:prstGeom>
        </p:spPr>
        <p:txBody>
          <a:bodyPr wrap="square" lIns="0" tIns="0" rIns="0" bIns="0" rtlCol="0" anchor="t">
            <a:spAutoFit/>
          </a:bodyPr>
          <a:lstStyle/>
          <a:p>
            <a:pPr algn="ctr">
              <a:spcBef>
                <a:spcPct val="0"/>
              </a:spcBef>
            </a:pPr>
            <a:r>
              <a:rPr lang="en-US" sz="4200">
                <a:solidFill>
                  <a:srgbClr val="FFFFFF"/>
                </a:solidFill>
                <a:latin typeface="Helvetica"/>
                <a:ea typeface="Libre Baskerville"/>
                <a:cs typeface="Helvetica"/>
                <a:sym typeface="Libre Baskerville"/>
              </a:rPr>
              <a:t>Jenny Pierce (</a:t>
            </a:r>
            <a:r>
              <a:rPr lang="en-US" sz="4200" i="1">
                <a:solidFill>
                  <a:srgbClr val="FFFFFF"/>
                </a:solidFill>
                <a:latin typeface="Helvetica"/>
                <a:ea typeface="Libre Baskerville"/>
                <a:cs typeface="Helvetica"/>
                <a:sym typeface="Libre Baskerville"/>
              </a:rPr>
              <a:t>in absentia)</a:t>
            </a:r>
            <a:endParaRPr lang="en-US" sz="4200">
              <a:solidFill>
                <a:srgbClr val="FFFFFF"/>
              </a:solidFill>
              <a:latin typeface="Helvetica"/>
              <a:ea typeface="Libre Baskerville"/>
              <a:cs typeface="Helvetica"/>
            </a:endParaRPr>
          </a:p>
          <a:p>
            <a:pPr algn="ctr">
              <a:spcBef>
                <a:spcPct val="0"/>
              </a:spcBef>
            </a:pPr>
            <a:r>
              <a:rPr lang="en-US" sz="4200">
                <a:solidFill>
                  <a:srgbClr val="FFFFFF"/>
                </a:solidFill>
                <a:latin typeface="Helvetica"/>
                <a:ea typeface="Libre Baskerville"/>
                <a:cs typeface="Helvetica"/>
                <a:sym typeface="Libre Baskerville"/>
              </a:rPr>
              <a:t>Ginsburg Health Sciences Library</a:t>
            </a:r>
            <a:endParaRPr lang="en-US" sz="4200">
              <a:solidFill>
                <a:srgbClr val="FFFFFF"/>
              </a:solidFill>
              <a:latin typeface="Helvetica"/>
              <a:ea typeface="Libre Baskerville"/>
              <a:cs typeface="Helvetica"/>
            </a:endParaRPr>
          </a:p>
        </p:txBody>
      </p:sp>
      <p:pic>
        <p:nvPicPr>
          <p:cNvPr id="7" name="Picture Placeholder 6" descr="Jenny Pierce photo">
            <a:extLst>
              <a:ext uri="{FF2B5EF4-FFF2-40B4-BE49-F238E27FC236}">
                <a16:creationId xmlns:a16="http://schemas.microsoft.com/office/drawing/2014/main" id="{EE941386-83D4-61BB-3E25-90D7EE9D81F1}"/>
              </a:ext>
            </a:extLst>
          </p:cNvPr>
          <p:cNvPicPr>
            <a:picLocks noGrp="1" noChangeAspect="1"/>
          </p:cNvPicPr>
          <p:nvPr>
            <p:ph type="pic" sz="quarter" idx="15"/>
          </p:nvPr>
        </p:nvPicPr>
        <p:blipFill>
          <a:blip r:embed="rId7"/>
          <a:srcRect l="9375" r="9375"/>
          <a:stretch>
            <a:fillRect/>
          </a:stretch>
        </p:blipFill>
        <p:spPr>
          <a:xfrm>
            <a:off x="13479448" y="4411352"/>
            <a:ext cx="2971800" cy="3657600"/>
          </a:xfrm>
          <a:prstGeom prst="rect">
            <a:avLst/>
          </a:prstGeom>
        </p:spPr>
      </p:pic>
      <p:pic>
        <p:nvPicPr>
          <p:cNvPr id="9" name="Picture 8" descr="Temple University Libraries T logo">
            <a:extLst>
              <a:ext uri="{FF2B5EF4-FFF2-40B4-BE49-F238E27FC236}">
                <a16:creationId xmlns:a16="http://schemas.microsoft.com/office/drawing/2014/main" id="{25954498-2782-6E82-8335-01CAE77DAA0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089" y="145551"/>
            <a:ext cx="4190391" cy="175963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77267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p:cNvSpPr>
          <p:nvPr/>
        </p:nvSpPr>
        <p:spPr>
          <a:xfrm>
            <a:off x="706242" y="360571"/>
            <a:ext cx="15833933" cy="225241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Motivation Influences Method</a:t>
            </a:r>
          </a:p>
          <a:p>
            <a:pPr marL="0" marR="0" lvl="0" indent="0" algn="l" defTabSz="914400" rtl="0" eaLnBrk="1" fontAlgn="auto" latinLnBrk="0" hangingPunct="1">
              <a:lnSpc>
                <a:spcPts val="9072"/>
              </a:lnSpc>
              <a:spcBef>
                <a:spcPts val="0"/>
              </a:spcBef>
              <a:spcAft>
                <a:spcPts val="0"/>
              </a:spcAft>
              <a:buClrTx/>
              <a:buSzTx/>
              <a:buFontTx/>
              <a:buNone/>
              <a:tabLst/>
              <a:defRPr/>
            </a:pP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sp>
        <p:nvSpPr>
          <p:cNvPr id="4" name="Title 3">
            <a:extLst>
              <a:ext uri="{FF2B5EF4-FFF2-40B4-BE49-F238E27FC236}">
                <a16:creationId xmlns:a16="http://schemas.microsoft.com/office/drawing/2014/main" id="{9D87437E-B39F-C037-A995-552854219F53}"/>
              </a:ext>
            </a:extLst>
          </p:cNvPr>
          <p:cNvSpPr>
            <a:spLocks noGrp="1"/>
          </p:cNvSpPr>
          <p:nvPr>
            <p:ph type="title" idx="4294967295"/>
          </p:nvPr>
        </p:nvSpPr>
        <p:spPr>
          <a:xfrm>
            <a:off x="706241" y="1478316"/>
            <a:ext cx="16883995" cy="1824062"/>
          </a:xfrm>
          <a:custGeom>
            <a:avLst/>
            <a:gdLst>
              <a:gd name="connsiteX0" fmla="*/ 0 w 17272183"/>
              <a:gd name="connsiteY0" fmla="*/ 278856 h 1673100"/>
              <a:gd name="connsiteX1" fmla="*/ 278856 w 17272183"/>
              <a:gd name="connsiteY1" fmla="*/ 0 h 1673100"/>
              <a:gd name="connsiteX2" fmla="*/ 16993327 w 17272183"/>
              <a:gd name="connsiteY2" fmla="*/ 0 h 1673100"/>
              <a:gd name="connsiteX3" fmla="*/ 17272183 w 17272183"/>
              <a:gd name="connsiteY3" fmla="*/ 278856 h 1673100"/>
              <a:gd name="connsiteX4" fmla="*/ 17272183 w 17272183"/>
              <a:gd name="connsiteY4" fmla="*/ 1394244 h 1673100"/>
              <a:gd name="connsiteX5" fmla="*/ 16993327 w 17272183"/>
              <a:gd name="connsiteY5" fmla="*/ 1673100 h 1673100"/>
              <a:gd name="connsiteX6" fmla="*/ 278856 w 17272183"/>
              <a:gd name="connsiteY6" fmla="*/ 1673100 h 1673100"/>
              <a:gd name="connsiteX7" fmla="*/ 0 w 17272183"/>
              <a:gd name="connsiteY7" fmla="*/ 1394244 h 1673100"/>
              <a:gd name="connsiteX8" fmla="*/ 0 w 17272183"/>
              <a:gd name="connsiteY8" fmla="*/ 278856 h 167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72183" h="1673100">
                <a:moveTo>
                  <a:pt x="0" y="278856"/>
                </a:moveTo>
                <a:cubicBezTo>
                  <a:pt x="0" y="124848"/>
                  <a:pt x="124848" y="0"/>
                  <a:pt x="278856" y="0"/>
                </a:cubicBezTo>
                <a:lnTo>
                  <a:pt x="16993327" y="0"/>
                </a:lnTo>
                <a:cubicBezTo>
                  <a:pt x="17147335" y="0"/>
                  <a:pt x="17272183" y="124848"/>
                  <a:pt x="17272183" y="278856"/>
                </a:cubicBezTo>
                <a:lnTo>
                  <a:pt x="17272183" y="1394244"/>
                </a:lnTo>
                <a:cubicBezTo>
                  <a:pt x="17272183" y="1548252"/>
                  <a:pt x="17147335" y="1673100"/>
                  <a:pt x="16993327" y="1673100"/>
                </a:cubicBezTo>
                <a:lnTo>
                  <a:pt x="278856" y="1673100"/>
                </a:lnTo>
                <a:cubicBezTo>
                  <a:pt x="124848" y="1673100"/>
                  <a:pt x="0" y="1548252"/>
                  <a:pt x="0" y="1394244"/>
                </a:cubicBezTo>
                <a:lnTo>
                  <a:pt x="0" y="278856"/>
                </a:lnTo>
                <a:close/>
              </a:path>
            </a:pathLst>
          </a:custGeom>
          <a:solidFill>
            <a:schemeClr val="accent3">
              <a:shade val="50000"/>
              <a:hueOff val="0"/>
              <a:satOff val="0"/>
              <a:lumOff val="0"/>
              <a:alphaOff val="0"/>
            </a:schemeClr>
          </a:solidFill>
          <a:ln w="25400" cap="flat" cmpd="sng" algn="ctr">
            <a:solidFill>
              <a:schemeClr val="lt1">
                <a:hueOff val="0"/>
                <a:satOff val="0"/>
                <a:lumOff val="0"/>
                <a:alphaOff val="0"/>
              </a:schemeClr>
            </a:solidFill>
            <a:prstDash val="solid"/>
          </a:ln>
          <a:effectLst/>
        </p:spPr>
        <p:style>
          <a:lnRef idx="2">
            <a:schemeClr val="lt1">
              <a:hueOff val="0"/>
              <a:satOff val="0"/>
              <a:lumOff val="0"/>
              <a:alphaOff val="0"/>
            </a:schemeClr>
          </a:lnRef>
          <a:fillRef idx="1">
            <a:schemeClr val="accent3">
              <a:shade val="50000"/>
              <a:hueOff val="0"/>
              <a:satOff val="0"/>
              <a:lumOff val="0"/>
              <a:alphaOff val="0"/>
            </a:schemeClr>
          </a:fillRef>
          <a:effectRef idx="0">
            <a:schemeClr val="accent3">
              <a:shade val="50000"/>
              <a:hueOff val="0"/>
              <a:satOff val="0"/>
              <a:lumOff val="0"/>
              <a:alphaOff val="0"/>
            </a:schemeClr>
          </a:effectRef>
          <a:fontRef idx="minor">
            <a:schemeClr val="lt1"/>
          </a:fontRef>
        </p:style>
        <p:txBody>
          <a:bodyPr rot="0" spcFirstLastPara="0" vertOverflow="overflow" horzOverflow="overflow" vert="horz" wrap="square" lIns="329324" tIns="329324" rIns="329324" bIns="329324" numCol="1" spcCol="1270" rtlCol="0" fromWordArt="0" anchor="ctr" anchorCtr="0" forceAA="0" compatLnSpc="1">
            <a:prstTxWarp prst="textNoShape">
              <a:avLst/>
            </a:prstTxWarp>
            <a:noAutofit/>
          </a:bodyPr>
          <a:lstStyle/>
          <a:p>
            <a:pPr marL="0" marR="0" lvl="0" indent="0" algn="l" defTabSz="2889250" rtl="0" eaLnBrk="1" fontAlgn="auto" latinLnBrk="0" hangingPunct="1">
              <a:lnSpc>
                <a:spcPct val="100000"/>
              </a:lnSpc>
              <a:spcBef>
                <a:spcPct val="0"/>
              </a:spcBef>
              <a:spcAft>
                <a:spcPct val="35000"/>
              </a:spcAft>
              <a:buClrTx/>
              <a:buSzTx/>
              <a:buFontTx/>
              <a:buNone/>
              <a:tabLst/>
              <a:defRPr/>
            </a:pPr>
            <a:r>
              <a:rPr kumimoji="0" lang="en-US" sz="6500" b="0" i="0" u="none" strike="noStrike" kern="1200" cap="none" spc="0" normalizeH="0" baseline="0" noProof="0">
                <a:ln>
                  <a:noFill/>
                </a:ln>
                <a:solidFill>
                  <a:schemeClr val="lt1"/>
                </a:solidFill>
                <a:effectLst/>
                <a:uLnTx/>
                <a:uFillTx/>
                <a:latin typeface="+mn-lt"/>
                <a:ea typeface="+mn-ea"/>
                <a:cs typeface="+mn-cs"/>
              </a:rPr>
              <a:t>Let Students See Themselves </a:t>
            </a:r>
            <a:r>
              <a:rPr kumimoji="0" lang="en-US" sz="6500" b="0" i="0" u="none" strike="noStrike" kern="1200" cap="none" spc="0" normalizeH="0" baseline="0" noProof="0">
                <a:ln>
                  <a:noFill/>
                </a:ln>
                <a:solidFill>
                  <a:schemeClr val="lt1"/>
                </a:solidFill>
                <a:effectLst/>
                <a:uLnTx/>
                <a:uFillTx/>
                <a:latin typeface="Calibri"/>
                <a:ea typeface="+mn-ea"/>
                <a:cs typeface="+mn-cs"/>
              </a:rPr>
              <a:t>Reflected</a:t>
            </a:r>
          </a:p>
        </p:txBody>
      </p:sp>
      <p:sp>
        <p:nvSpPr>
          <p:cNvPr id="5" name="Freeform: Shape 4">
            <a:extLst>
              <a:ext uri="{FF2B5EF4-FFF2-40B4-BE49-F238E27FC236}">
                <a16:creationId xmlns:a16="http://schemas.microsoft.com/office/drawing/2014/main" id="{6E6648E6-8143-5512-2D4C-3AAAC062E470}"/>
              </a:ext>
            </a:extLst>
          </p:cNvPr>
          <p:cNvSpPr/>
          <p:nvPr/>
        </p:nvSpPr>
        <p:spPr>
          <a:xfrm>
            <a:off x="706241" y="3280812"/>
            <a:ext cx="17272183" cy="5112900"/>
          </a:xfrm>
          <a:custGeom>
            <a:avLst/>
            <a:gdLst>
              <a:gd name="connsiteX0" fmla="*/ 0 w 17272183"/>
              <a:gd name="connsiteY0" fmla="*/ 0 h 5112900"/>
              <a:gd name="connsiteX1" fmla="*/ 17272183 w 17272183"/>
              <a:gd name="connsiteY1" fmla="*/ 0 h 5112900"/>
              <a:gd name="connsiteX2" fmla="*/ 17272183 w 17272183"/>
              <a:gd name="connsiteY2" fmla="*/ 5112900 h 5112900"/>
              <a:gd name="connsiteX3" fmla="*/ 0 w 17272183"/>
              <a:gd name="connsiteY3" fmla="*/ 5112900 h 5112900"/>
              <a:gd name="connsiteX4" fmla="*/ 0 w 17272183"/>
              <a:gd name="connsiteY4" fmla="*/ 0 h 511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72183" h="5112900">
                <a:moveTo>
                  <a:pt x="0" y="0"/>
                </a:moveTo>
                <a:lnTo>
                  <a:pt x="17272183" y="0"/>
                </a:lnTo>
                <a:lnTo>
                  <a:pt x="17272183" y="5112900"/>
                </a:lnTo>
                <a:lnTo>
                  <a:pt x="0" y="511290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48392" tIns="82550" rIns="462280" bIns="82550" numCol="1" spcCol="1270" anchor="t" anchorCtr="0">
            <a:noAutofit/>
          </a:bodyPr>
          <a:lstStyle/>
          <a:p>
            <a:pPr marL="285750" lvl="1" indent="-285750" defTabSz="2266950">
              <a:lnSpc>
                <a:spcPct val="90000"/>
              </a:lnSpc>
              <a:spcBef>
                <a:spcPct val="0"/>
              </a:spcBef>
              <a:spcAft>
                <a:spcPct val="20000"/>
              </a:spcAft>
              <a:buFont typeface="Arial"/>
              <a:buChar char="•"/>
            </a:pPr>
            <a:r>
              <a:rPr lang="en-US" sz="5100">
                <a:latin typeface="Calibri"/>
                <a:cs typeface="Calibri"/>
              </a:rPr>
              <a:t>Scope could be an entire subject area, or a subset, e.g. American history in the later 20th century</a:t>
            </a:r>
          </a:p>
          <a:p>
            <a:pPr marL="285750" lvl="1" indent="-285750" defTabSz="2266950">
              <a:lnSpc>
                <a:spcPct val="90000"/>
              </a:lnSpc>
              <a:spcBef>
                <a:spcPct val="0"/>
              </a:spcBef>
              <a:spcAft>
                <a:spcPct val="20000"/>
              </a:spcAft>
              <a:buFont typeface="Arial"/>
              <a:buChar char="•"/>
            </a:pPr>
            <a:r>
              <a:rPr lang="en-US" sz="5100">
                <a:latin typeface="Calibri"/>
              </a:rPr>
              <a:t>Could look at either author identities or subject matter</a:t>
            </a:r>
          </a:p>
          <a:p>
            <a:pPr marL="285750" lvl="1" indent="-285750" defTabSz="2266950">
              <a:lnSpc>
                <a:spcPct val="90000"/>
              </a:lnSpc>
              <a:spcBef>
                <a:spcPct val="0"/>
              </a:spcBef>
              <a:spcAft>
                <a:spcPct val="20000"/>
              </a:spcAft>
              <a:buFont typeface="Arial"/>
              <a:buChar char="•"/>
            </a:pPr>
            <a:r>
              <a:rPr lang="en-US" sz="5100" b="0" i="0" kern="1200">
                <a:latin typeface="Calibri"/>
              </a:rPr>
              <a:t>Need</a:t>
            </a:r>
            <a:r>
              <a:rPr lang="en-US" sz="5100" b="0" i="0" kern="1200"/>
              <a:t> to decide which identity categories to focus on – race, gender, disability status, LGBTQ </a:t>
            </a:r>
            <a:r>
              <a:rPr lang="en-US" sz="5100" b="0" i="0" kern="1200">
                <a:latin typeface="Calibri"/>
              </a:rPr>
              <a:t>identities</a:t>
            </a:r>
            <a:endParaRPr lang="en-US" sz="5100" kern="1200">
              <a:cs typeface="Calibri"/>
            </a:endParaRPr>
          </a:p>
          <a:p>
            <a:pPr marL="285750" lvl="1" indent="-285750" defTabSz="2266950">
              <a:lnSpc>
                <a:spcPct val="90000"/>
              </a:lnSpc>
              <a:spcBef>
                <a:spcPct val="0"/>
              </a:spcBef>
              <a:spcAft>
                <a:spcPct val="20000"/>
              </a:spcAft>
              <a:buFont typeface="Arial"/>
              <a:buChar char="•"/>
            </a:pPr>
            <a:r>
              <a:rPr lang="en-US" sz="5100">
                <a:latin typeface="Calibri"/>
                <a:cs typeface="Calibri"/>
              </a:rPr>
              <a:t>Look at the composition of student body</a:t>
            </a:r>
          </a:p>
          <a:p>
            <a:pPr marL="285750" lvl="1" indent="-285750" algn="l" defTabSz="2266950" rtl="0">
              <a:lnSpc>
                <a:spcPct val="100000"/>
              </a:lnSpc>
              <a:spcBef>
                <a:spcPct val="0"/>
              </a:spcBef>
              <a:spcAft>
                <a:spcPct val="20000"/>
              </a:spcAft>
              <a:buChar char="•"/>
            </a:pPr>
            <a:endParaRPr lang="en-US" sz="5100" b="0" i="0" kern="1200">
              <a:latin typeface="Calibri"/>
              <a:cs typeface="Calibri"/>
            </a:endParaRPr>
          </a:p>
          <a:p>
            <a:pPr marL="285750" lvl="1" indent="-285750" algn="l" defTabSz="2266950" rtl="0">
              <a:lnSpc>
                <a:spcPct val="90000"/>
              </a:lnSpc>
              <a:spcBef>
                <a:spcPct val="0"/>
              </a:spcBef>
              <a:spcAft>
                <a:spcPct val="20000"/>
              </a:spcAft>
              <a:buChar char="•"/>
            </a:pPr>
            <a:endParaRPr lang="en-US" sz="5100" kern="1200">
              <a:cs typeface="Calibri"/>
            </a:endParaRPr>
          </a:p>
        </p:txBody>
      </p:sp>
    </p:spTree>
    <p:extLst>
      <p:ext uri="{BB962C8B-B14F-4D97-AF65-F5344CB8AC3E}">
        <p14:creationId xmlns:p14="http://schemas.microsoft.com/office/powerpoint/2010/main" val="19446251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p:cNvSpPr>
          <p:nvPr/>
        </p:nvSpPr>
        <p:spPr>
          <a:xfrm>
            <a:off x="706242" y="360571"/>
            <a:ext cx="15833933" cy="225241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Motivation Influences Method</a:t>
            </a:r>
          </a:p>
          <a:p>
            <a:pPr marL="0" marR="0" lvl="0" indent="0" algn="l" defTabSz="914400" rtl="0" eaLnBrk="1" fontAlgn="auto" latinLnBrk="0" hangingPunct="1">
              <a:lnSpc>
                <a:spcPts val="9072"/>
              </a:lnSpc>
              <a:spcBef>
                <a:spcPts val="0"/>
              </a:spcBef>
              <a:spcAft>
                <a:spcPts val="0"/>
              </a:spcAft>
              <a:buClrTx/>
              <a:buSzTx/>
              <a:buFontTx/>
              <a:buNone/>
              <a:tabLst/>
              <a:defRPr/>
            </a:pP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sp>
        <p:nvSpPr>
          <p:cNvPr id="4" name="Title 3">
            <a:extLst>
              <a:ext uri="{FF2B5EF4-FFF2-40B4-BE49-F238E27FC236}">
                <a16:creationId xmlns:a16="http://schemas.microsoft.com/office/drawing/2014/main" id="{425B0BF8-EAD2-90D0-8100-803D8E5373D8}"/>
              </a:ext>
            </a:extLst>
          </p:cNvPr>
          <p:cNvSpPr>
            <a:spLocks noGrp="1"/>
          </p:cNvSpPr>
          <p:nvPr>
            <p:ph type="title" idx="4294967295"/>
          </p:nvPr>
        </p:nvSpPr>
        <p:spPr>
          <a:xfrm>
            <a:off x="618980" y="1336612"/>
            <a:ext cx="16897640" cy="1559025"/>
          </a:xfrm>
          <a:custGeom>
            <a:avLst/>
            <a:gdLst>
              <a:gd name="connsiteX0" fmla="*/ 0 w 16897640"/>
              <a:gd name="connsiteY0" fmla="*/ 259843 h 1559025"/>
              <a:gd name="connsiteX1" fmla="*/ 259843 w 16897640"/>
              <a:gd name="connsiteY1" fmla="*/ 0 h 1559025"/>
              <a:gd name="connsiteX2" fmla="*/ 16637797 w 16897640"/>
              <a:gd name="connsiteY2" fmla="*/ 0 h 1559025"/>
              <a:gd name="connsiteX3" fmla="*/ 16897640 w 16897640"/>
              <a:gd name="connsiteY3" fmla="*/ 259843 h 1559025"/>
              <a:gd name="connsiteX4" fmla="*/ 16897640 w 16897640"/>
              <a:gd name="connsiteY4" fmla="*/ 1299182 h 1559025"/>
              <a:gd name="connsiteX5" fmla="*/ 16637797 w 16897640"/>
              <a:gd name="connsiteY5" fmla="*/ 1559025 h 1559025"/>
              <a:gd name="connsiteX6" fmla="*/ 259843 w 16897640"/>
              <a:gd name="connsiteY6" fmla="*/ 1559025 h 1559025"/>
              <a:gd name="connsiteX7" fmla="*/ 0 w 16897640"/>
              <a:gd name="connsiteY7" fmla="*/ 1299182 h 1559025"/>
              <a:gd name="connsiteX8" fmla="*/ 0 w 16897640"/>
              <a:gd name="connsiteY8" fmla="*/ 259843 h 1559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97640" h="1559025">
                <a:moveTo>
                  <a:pt x="0" y="259843"/>
                </a:moveTo>
                <a:cubicBezTo>
                  <a:pt x="0" y="116336"/>
                  <a:pt x="116336" y="0"/>
                  <a:pt x="259843" y="0"/>
                </a:cubicBezTo>
                <a:lnTo>
                  <a:pt x="16637797" y="0"/>
                </a:lnTo>
                <a:cubicBezTo>
                  <a:pt x="16781304" y="0"/>
                  <a:pt x="16897640" y="116336"/>
                  <a:pt x="16897640" y="259843"/>
                </a:cubicBezTo>
                <a:lnTo>
                  <a:pt x="16897640" y="1299182"/>
                </a:lnTo>
                <a:cubicBezTo>
                  <a:pt x="16897640" y="1442689"/>
                  <a:pt x="16781304" y="1559025"/>
                  <a:pt x="16637797" y="1559025"/>
                </a:cubicBezTo>
                <a:lnTo>
                  <a:pt x="259843" y="1559025"/>
                </a:lnTo>
                <a:cubicBezTo>
                  <a:pt x="116336" y="1559025"/>
                  <a:pt x="0" y="1442689"/>
                  <a:pt x="0" y="1299182"/>
                </a:cubicBezTo>
                <a:lnTo>
                  <a:pt x="0" y="259843"/>
                </a:lnTo>
                <a:close/>
              </a:path>
            </a:pathLst>
          </a:custGeom>
          <a:solidFill>
            <a:schemeClr val="accent4">
              <a:shade val="50000"/>
              <a:hueOff val="0"/>
              <a:satOff val="0"/>
              <a:lumOff val="0"/>
              <a:alphaOff val="0"/>
            </a:schemeClr>
          </a:solidFill>
          <a:ln w="25400" cap="flat" cmpd="sng" algn="ctr">
            <a:solidFill>
              <a:schemeClr val="lt1">
                <a:hueOff val="0"/>
                <a:satOff val="0"/>
                <a:lumOff val="0"/>
                <a:alphaOff val="0"/>
              </a:schemeClr>
            </a:solidFill>
            <a:prstDash val="solid"/>
          </a:ln>
          <a:effectLst/>
        </p:spPr>
        <p:style>
          <a:lnRef idx="2">
            <a:schemeClr val="lt1">
              <a:hueOff val="0"/>
              <a:satOff val="0"/>
              <a:lumOff val="0"/>
              <a:alphaOff val="0"/>
            </a:schemeClr>
          </a:lnRef>
          <a:fillRef idx="1">
            <a:schemeClr val="accent4">
              <a:shade val="50000"/>
              <a:hueOff val="0"/>
              <a:satOff val="0"/>
              <a:lumOff val="0"/>
              <a:alphaOff val="0"/>
            </a:schemeClr>
          </a:fillRef>
          <a:effectRef idx="0">
            <a:schemeClr val="accent4">
              <a:shade val="50000"/>
              <a:hueOff val="0"/>
              <a:satOff val="0"/>
              <a:lumOff val="0"/>
              <a:alphaOff val="0"/>
            </a:schemeClr>
          </a:effectRef>
          <a:fontRef idx="minor">
            <a:schemeClr val="lt1"/>
          </a:fontRef>
        </p:style>
        <p:txBody>
          <a:bodyPr rot="0" spcFirstLastPara="0" vertOverflow="overflow" horzOverflow="overflow" vert="horz" wrap="square" lIns="323755" tIns="323755" rIns="323755" bIns="323755" numCol="1" spcCol="1270" rtlCol="0" fromWordArt="0" anchor="ctr" anchorCtr="0" forceAA="0" compatLnSpc="1">
            <a:prstTxWarp prst="textNoShape">
              <a:avLst/>
            </a:prstTxWarp>
            <a:noAutofit/>
          </a:bodyPr>
          <a:lstStyle/>
          <a:p>
            <a:pPr algn="l" defTabSz="2889250">
              <a:lnSpc>
                <a:spcPct val="90000"/>
              </a:lnSpc>
              <a:spcAft>
                <a:spcPct val="35000"/>
              </a:spcAft>
              <a:defRPr/>
            </a:pPr>
            <a:r>
              <a:rPr kumimoji="0" lang="en-US" sz="6500" b="0" i="0" u="none" strike="noStrike" kern="1200" cap="none" spc="0" normalizeH="0" baseline="0" noProof="0">
                <a:ln>
                  <a:noFill/>
                </a:ln>
                <a:effectLst/>
                <a:uLnTx/>
                <a:uFillTx/>
                <a:latin typeface="+mn-lt"/>
                <a:ea typeface="+mn-ea"/>
                <a:cs typeface="+mn-cs"/>
              </a:rPr>
              <a:t>Help Students Learn About </a:t>
            </a:r>
            <a:r>
              <a:rPr lang="en-US" sz="6500"/>
              <a:t>Different People</a:t>
            </a:r>
            <a:endParaRPr lang="en-US" sz="6500" b="0" i="0" u="none" strike="noStrike" kern="1200" cap="none" spc="0" normalizeH="0" baseline="0" noProof="0">
              <a:ln>
                <a:noFill/>
              </a:ln>
              <a:effectLst/>
              <a:uLnTx/>
              <a:uFillTx/>
              <a:latin typeface="+mn-lt"/>
              <a:ea typeface="Calibri"/>
              <a:cs typeface="Calibri"/>
            </a:endParaRPr>
          </a:p>
        </p:txBody>
      </p:sp>
      <p:sp>
        <p:nvSpPr>
          <p:cNvPr id="5" name="Freeform: Shape 4">
            <a:extLst>
              <a:ext uri="{FF2B5EF4-FFF2-40B4-BE49-F238E27FC236}">
                <a16:creationId xmlns:a16="http://schemas.microsoft.com/office/drawing/2014/main" id="{E95CADE4-D9D1-AED4-B3D8-8BDA94E831AA}"/>
              </a:ext>
            </a:extLst>
          </p:cNvPr>
          <p:cNvSpPr/>
          <p:nvPr/>
        </p:nvSpPr>
        <p:spPr>
          <a:xfrm>
            <a:off x="618980" y="2895637"/>
            <a:ext cx="16897640" cy="6054749"/>
          </a:xfrm>
          <a:custGeom>
            <a:avLst/>
            <a:gdLst>
              <a:gd name="connsiteX0" fmla="*/ 0 w 16897640"/>
              <a:gd name="connsiteY0" fmla="*/ 0 h 6054749"/>
              <a:gd name="connsiteX1" fmla="*/ 16897640 w 16897640"/>
              <a:gd name="connsiteY1" fmla="*/ 0 h 6054749"/>
              <a:gd name="connsiteX2" fmla="*/ 16897640 w 16897640"/>
              <a:gd name="connsiteY2" fmla="*/ 6054749 h 6054749"/>
              <a:gd name="connsiteX3" fmla="*/ 0 w 16897640"/>
              <a:gd name="connsiteY3" fmla="*/ 6054749 h 6054749"/>
              <a:gd name="connsiteX4" fmla="*/ 0 w 16897640"/>
              <a:gd name="connsiteY4" fmla="*/ 0 h 60547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7640" h="6054749">
                <a:moveTo>
                  <a:pt x="0" y="0"/>
                </a:moveTo>
                <a:lnTo>
                  <a:pt x="16897640" y="0"/>
                </a:lnTo>
                <a:lnTo>
                  <a:pt x="16897640" y="6054749"/>
                </a:lnTo>
                <a:lnTo>
                  <a:pt x="0" y="6054749"/>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536500" tIns="55880" rIns="312928" bIns="55880" numCol="1" spcCol="1270" anchor="t" anchorCtr="0">
            <a:noAutofit/>
          </a:bodyPr>
          <a:lstStyle/>
          <a:p>
            <a:pPr marL="285750" lvl="1" indent="-285750" algn="l" defTabSz="1955800">
              <a:lnSpc>
                <a:spcPct val="90000"/>
              </a:lnSpc>
              <a:spcBef>
                <a:spcPct val="0"/>
              </a:spcBef>
              <a:spcAft>
                <a:spcPct val="20000"/>
              </a:spcAft>
              <a:buChar char="•"/>
            </a:pPr>
            <a:r>
              <a:rPr lang="en-US" sz="4400" b="0" i="0" kern="1200"/>
              <a:t>If preparing for a service profession, there may be specific populations especially important to learn about. This could connect back to the curriculum. </a:t>
            </a:r>
            <a:endParaRPr lang="en-US" sz="4400" kern="1200"/>
          </a:p>
          <a:p>
            <a:pPr marL="285750" lvl="1" indent="-285750" defTabSz="1955800">
              <a:lnSpc>
                <a:spcPct val="90000"/>
              </a:lnSpc>
              <a:spcBef>
                <a:spcPct val="0"/>
              </a:spcBef>
              <a:spcAft>
                <a:spcPct val="20000"/>
              </a:spcAft>
              <a:buFont typeface="Arial"/>
              <a:buChar char="•"/>
            </a:pPr>
            <a:r>
              <a:rPr lang="en-US" sz="4400">
                <a:cs typeface="Calibri"/>
              </a:rPr>
              <a:t>Most likely focus on subject matter</a:t>
            </a:r>
          </a:p>
          <a:p>
            <a:pPr marL="285750" lvl="1" indent="-285750" defTabSz="1955800">
              <a:lnSpc>
                <a:spcPct val="90000"/>
              </a:lnSpc>
              <a:spcBef>
                <a:spcPct val="0"/>
              </a:spcBef>
              <a:spcAft>
                <a:spcPct val="20000"/>
              </a:spcAft>
              <a:buFont typeface="Arial"/>
              <a:buChar char="•"/>
            </a:pPr>
            <a:r>
              <a:rPr lang="en-US" sz="4400"/>
              <a:t>Would need to decide which identity categories to focus on – race, gender, disability status, LGBTQ identities </a:t>
            </a:r>
          </a:p>
          <a:p>
            <a:pPr marL="285750" lvl="1" indent="-285750" defTabSz="1955800">
              <a:lnSpc>
                <a:spcPct val="90000"/>
              </a:lnSpc>
              <a:spcBef>
                <a:spcPct val="0"/>
              </a:spcBef>
              <a:spcAft>
                <a:spcPct val="20000"/>
              </a:spcAft>
              <a:buFont typeface="Arial"/>
              <a:buChar char="•"/>
            </a:pPr>
            <a:r>
              <a:rPr lang="en-US" sz="4400" b="0" i="0" kern="1200"/>
              <a:t>Composition of the university not as relevant. Possibly no clear goal of which populations should be represented and in what proportions. The assessment would be exploratory. </a:t>
            </a:r>
            <a:endParaRPr lang="en-US">
              <a:cs typeface="Calibri"/>
            </a:endParaRPr>
          </a:p>
          <a:p>
            <a:pPr marL="285750" lvl="1" indent="-285750" algn="l" defTabSz="1955800">
              <a:lnSpc>
                <a:spcPct val="90000"/>
              </a:lnSpc>
              <a:spcBef>
                <a:spcPct val="0"/>
              </a:spcBef>
              <a:spcAft>
                <a:spcPct val="20000"/>
              </a:spcAft>
              <a:buChar char="•"/>
            </a:pPr>
            <a:endParaRPr lang="en-US" sz="4400" kern="1200">
              <a:cs typeface="Calibri"/>
            </a:endParaRPr>
          </a:p>
          <a:p>
            <a:pPr marL="285750" lvl="1" indent="-285750" algn="l" defTabSz="1955800">
              <a:lnSpc>
                <a:spcPct val="90000"/>
              </a:lnSpc>
              <a:spcBef>
                <a:spcPct val="0"/>
              </a:spcBef>
              <a:spcAft>
                <a:spcPct val="20000"/>
              </a:spcAft>
              <a:buChar char="•"/>
            </a:pPr>
            <a:endParaRPr lang="en-US" sz="4400" kern="1200">
              <a:cs typeface="Calibri"/>
            </a:endParaRPr>
          </a:p>
        </p:txBody>
      </p:sp>
    </p:spTree>
    <p:extLst>
      <p:ext uri="{BB962C8B-B14F-4D97-AF65-F5344CB8AC3E}">
        <p14:creationId xmlns:p14="http://schemas.microsoft.com/office/powerpoint/2010/main" val="23848511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706242" y="360571"/>
            <a:ext cx="15833933" cy="225241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a:ea typeface="Libre Baskerville Italics"/>
                <a:cs typeface="Helvetica"/>
                <a:sym typeface="Libre Baskerville Italics"/>
              </a:rPr>
              <a:t>Assessment Methods</a:t>
            </a:r>
          </a:p>
          <a:p>
            <a:pPr marL="0" marR="0" lvl="0" indent="0" algn="l" defTabSz="914400" rtl="0" eaLnBrk="1" fontAlgn="auto" latinLnBrk="0" hangingPunct="1">
              <a:lnSpc>
                <a:spcPts val="9072"/>
              </a:lnSpc>
              <a:spcBef>
                <a:spcPts val="0"/>
              </a:spcBef>
              <a:spcAft>
                <a:spcPts val="0"/>
              </a:spcAft>
              <a:buClrTx/>
              <a:buSzTx/>
              <a:buFontTx/>
              <a:buNone/>
              <a:tabLst/>
              <a:defRPr/>
            </a:pP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graphicFrame>
        <p:nvGraphicFramePr>
          <p:cNvPr id="18" name="Diagram 17">
            <a:extLst>
              <a:ext uri="{FF2B5EF4-FFF2-40B4-BE49-F238E27FC236}">
                <a16:creationId xmlns:a16="http://schemas.microsoft.com/office/drawing/2014/main" id="{B837739A-7BB0-2C26-0A17-82508128FD20}"/>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912658927"/>
              </p:ext>
            </p:extLst>
          </p:nvPr>
        </p:nvGraphicFramePr>
        <p:xfrm>
          <a:off x="1651183" y="1453995"/>
          <a:ext cx="17196749" cy="737318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601109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a:spLocks/>
          </p:cNvSpPr>
          <p:nvPr/>
        </p:nvSpPr>
        <p:spPr>
          <a:xfrm>
            <a:off x="706242"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Assessment Methods</a:t>
            </a:r>
          </a:p>
        </p:txBody>
      </p:sp>
      <p:sp>
        <p:nvSpPr>
          <p:cNvPr id="5" name="Freeform: Shape 4">
            <a:extLst>
              <a:ext uri="{FF2B5EF4-FFF2-40B4-BE49-F238E27FC236}">
                <a16:creationId xmlns:a16="http://schemas.microsoft.com/office/drawing/2014/main" id="{5CA4B70D-EF6A-11AE-6DE2-0293E75A6342}"/>
              </a:ext>
            </a:extLst>
          </p:cNvPr>
          <p:cNvSpPr/>
          <p:nvPr/>
        </p:nvSpPr>
        <p:spPr>
          <a:xfrm>
            <a:off x="4732318" y="1565657"/>
            <a:ext cx="11596308" cy="7011854"/>
          </a:xfrm>
          <a:custGeom>
            <a:avLst/>
            <a:gdLst>
              <a:gd name="connsiteX0" fmla="*/ 0 w 8467288"/>
              <a:gd name="connsiteY0" fmla="*/ 0 h 2612957"/>
              <a:gd name="connsiteX1" fmla="*/ 8467288 w 8467288"/>
              <a:gd name="connsiteY1" fmla="*/ 0 h 2612957"/>
              <a:gd name="connsiteX2" fmla="*/ 8467288 w 8467288"/>
              <a:gd name="connsiteY2" fmla="*/ 2612957 h 2612957"/>
              <a:gd name="connsiteX3" fmla="*/ 0 w 8467288"/>
              <a:gd name="connsiteY3" fmla="*/ 2612957 h 2612957"/>
              <a:gd name="connsiteX4" fmla="*/ 0 w 8467288"/>
              <a:gd name="connsiteY4" fmla="*/ 0 h 2612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7288" h="2612957">
                <a:moveTo>
                  <a:pt x="0" y="0"/>
                </a:moveTo>
                <a:lnTo>
                  <a:pt x="8467288" y="0"/>
                </a:lnTo>
                <a:lnTo>
                  <a:pt x="8467288" y="2612957"/>
                </a:lnTo>
                <a:lnTo>
                  <a:pt x="0" y="2612957"/>
                </a:lnTo>
                <a:lnTo>
                  <a:pt x="0" y="0"/>
                </a:lnTo>
                <a:close/>
              </a:path>
            </a:pathLst>
          </a:custGeom>
          <a:ln w="6350"/>
          <a:effectLst/>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354767" tIns="263144" rIns="263143" bIns="263144" numCol="1" spcCol="1270" anchor="ctr" anchorCtr="0">
            <a:noAutofit/>
          </a:bodyPr>
          <a:lstStyle/>
          <a:p>
            <a:pPr defTabSz="1644650">
              <a:lnSpc>
                <a:spcPct val="90000"/>
              </a:lnSpc>
              <a:spcBef>
                <a:spcPct val="0"/>
              </a:spcBef>
              <a:spcAft>
                <a:spcPct val="35000"/>
              </a:spcAft>
            </a:pPr>
            <a:r>
              <a:rPr lang="en-US" sz="4800" b="0" i="0" kern="1200">
                <a:effectLst/>
              </a:rPr>
              <a:t>Could use a list of award-winners</a:t>
            </a:r>
          </a:p>
          <a:p>
            <a:pPr defTabSz="1644650">
              <a:lnSpc>
                <a:spcPct val="90000"/>
              </a:lnSpc>
              <a:spcBef>
                <a:spcPct val="0"/>
              </a:spcBef>
              <a:spcAft>
                <a:spcPct val="35000"/>
              </a:spcAft>
            </a:pPr>
            <a:r>
              <a:rPr lang="en-US" sz="4800">
                <a:cs typeface="Calibri"/>
              </a:rPr>
              <a:t>The result is calculation of the percentage of the list held by the library</a:t>
            </a:r>
            <a:endParaRPr lang="en-US"/>
          </a:p>
          <a:p>
            <a:pPr defTabSz="1644650">
              <a:lnSpc>
                <a:spcPct val="90000"/>
              </a:lnSpc>
              <a:spcBef>
                <a:spcPct val="0"/>
              </a:spcBef>
              <a:spcAft>
                <a:spcPct val="35000"/>
              </a:spcAft>
            </a:pPr>
            <a:r>
              <a:rPr lang="en-US" sz="4800" b="0" i="0" kern="1200">
                <a:effectLst/>
              </a:rPr>
              <a:t>After doing the audit, </a:t>
            </a:r>
            <a:r>
              <a:rPr lang="en-US" sz="4800"/>
              <a:t>an</a:t>
            </a:r>
            <a:r>
              <a:rPr lang="en-US" sz="4800" b="0" i="0" kern="1200">
                <a:effectLst/>
              </a:rPr>
              <a:t> </a:t>
            </a:r>
            <a:r>
              <a:rPr lang="en-US" sz="4800"/>
              <a:t>action step would be to</a:t>
            </a:r>
            <a:r>
              <a:rPr lang="en-US" sz="4800" b="0" i="0" kern="1200">
                <a:effectLst/>
              </a:rPr>
              <a:t> order the books the library doesn’t have. </a:t>
            </a:r>
            <a:endParaRPr lang="en-US" sz="4800" kern="1200">
              <a:cs typeface="Calibri"/>
            </a:endParaRPr>
          </a:p>
        </p:txBody>
      </p:sp>
      <p:sp>
        <p:nvSpPr>
          <p:cNvPr id="14" name="Title 13">
            <a:extLst>
              <a:ext uri="{FF2B5EF4-FFF2-40B4-BE49-F238E27FC236}">
                <a16:creationId xmlns:a16="http://schemas.microsoft.com/office/drawing/2014/main" id="{D5F6959C-B6E9-7FBD-650B-8003040F4770}"/>
              </a:ext>
            </a:extLst>
          </p:cNvPr>
          <p:cNvSpPr>
            <a:spLocks noGrp="1"/>
          </p:cNvSpPr>
          <p:nvPr>
            <p:ph type="title" idx="4294967295"/>
          </p:nvPr>
        </p:nvSpPr>
        <p:spPr>
          <a:xfrm>
            <a:off x="2590800" y="1476593"/>
            <a:ext cx="3429000" cy="3154272"/>
          </a:xfrm>
          <a:custGeom>
            <a:avLst/>
            <a:gdLst>
              <a:gd name="connsiteX0" fmla="*/ 0 w 2946053"/>
              <a:gd name="connsiteY0" fmla="*/ 1491890 h 2983780"/>
              <a:gd name="connsiteX1" fmla="*/ 1473027 w 2946053"/>
              <a:gd name="connsiteY1" fmla="*/ 0 h 2983780"/>
              <a:gd name="connsiteX2" fmla="*/ 2946054 w 2946053"/>
              <a:gd name="connsiteY2" fmla="*/ 1491890 h 2983780"/>
              <a:gd name="connsiteX3" fmla="*/ 1473027 w 2946053"/>
              <a:gd name="connsiteY3" fmla="*/ 2983780 h 2983780"/>
              <a:gd name="connsiteX4" fmla="*/ 0 w 2946053"/>
              <a:gd name="connsiteY4" fmla="*/ 1491890 h 29837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6053" h="2983780">
                <a:moveTo>
                  <a:pt x="0" y="1491890"/>
                </a:moveTo>
                <a:cubicBezTo>
                  <a:pt x="0" y="667942"/>
                  <a:pt x="659497" y="0"/>
                  <a:pt x="1473027" y="0"/>
                </a:cubicBezTo>
                <a:cubicBezTo>
                  <a:pt x="2286557" y="0"/>
                  <a:pt x="2946054" y="667942"/>
                  <a:pt x="2946054" y="1491890"/>
                </a:cubicBezTo>
                <a:cubicBezTo>
                  <a:pt x="2946054" y="2315838"/>
                  <a:pt x="2286557" y="2983780"/>
                  <a:pt x="1473027" y="2983780"/>
                </a:cubicBezTo>
                <a:cubicBezTo>
                  <a:pt x="659497" y="2983780"/>
                  <a:pt x="0" y="2315838"/>
                  <a:pt x="0" y="1491890"/>
                </a:cubicBezTo>
                <a:close/>
              </a:path>
            </a:pathLst>
          </a:cu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rot="0" spcFirstLastPara="0" vertOverflow="overflow" horzOverflow="overflow" vert="horz" wrap="square" lIns="431439" tIns="436964" rIns="431439" bIns="436964" numCol="1" spcCol="1270" rtlCol="0" fromWordArt="0" anchor="ctr" anchorCtr="0" forceAA="0" compatLnSpc="1">
            <a:prstTxWarp prst="textNoShape">
              <a:avLst/>
            </a:prstTxWarp>
            <a:noAutofit/>
          </a:bodyPr>
          <a:lstStyle/>
          <a:p>
            <a:pPr marL="0" marR="0" lvl="0" indent="0" algn="ctr" defTabSz="1955800" rtl="0" eaLnBrk="1" fontAlgn="auto" latinLnBrk="0" hangingPunct="1">
              <a:lnSpc>
                <a:spcPct val="90000"/>
              </a:lnSpc>
              <a:spcBef>
                <a:spcPct val="0"/>
              </a:spcBef>
              <a:spcAft>
                <a:spcPct val="35000"/>
              </a:spcAft>
              <a:buClrTx/>
              <a:buSzTx/>
              <a:buFontTx/>
              <a:buNone/>
              <a:tabLst/>
              <a:defRPr/>
            </a:pPr>
            <a:r>
              <a:rPr kumimoji="0" lang="en-US" sz="5400" b="0" i="0" u="none" strike="noStrike" kern="1200" cap="none" spc="0" normalizeH="0" baseline="0" noProof="0">
                <a:ln>
                  <a:noFill/>
                </a:ln>
                <a:solidFill>
                  <a:schemeClr val="lt1"/>
                </a:solidFill>
                <a:effectLst/>
                <a:uLnTx/>
                <a:uFillTx/>
                <a:latin typeface="+mn-lt"/>
                <a:ea typeface="+mn-ea"/>
                <a:cs typeface="+mn-cs"/>
              </a:rPr>
              <a:t>List-Checking</a:t>
            </a:r>
          </a:p>
        </p:txBody>
      </p:sp>
      <p:sp>
        <p:nvSpPr>
          <p:cNvPr id="3" name="Flowchart: Preparation 2">
            <a:extLst>
              <a:ext uri="{FF2B5EF4-FFF2-40B4-BE49-F238E27FC236}">
                <a16:creationId xmlns:a16="http://schemas.microsoft.com/office/drawing/2014/main" id="{ABE74822-4CBF-3AE3-360D-C2DC374976DC}"/>
              </a:ext>
            </a:extLst>
          </p:cNvPr>
          <p:cNvSpPr/>
          <p:nvPr/>
        </p:nvSpPr>
        <p:spPr>
          <a:xfrm>
            <a:off x="-1" y="4694818"/>
            <a:ext cx="4732319" cy="4115589"/>
          </a:xfrm>
          <a:prstGeom prst="flowChartPreparation">
            <a:avLst/>
          </a:prstGeom>
          <a:solidFill>
            <a:schemeClr val="accent3">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2400">
              <a:solidFill>
                <a:srgbClr val="002060"/>
              </a:solidFill>
            </a:endParaRPr>
          </a:p>
          <a:p>
            <a:pPr algn="ctr"/>
            <a:r>
              <a:rPr lang="en-US" sz="2400" b="0" i="0">
                <a:solidFill>
                  <a:schemeClr val="bg1"/>
                </a:solidFill>
                <a:effectLst/>
              </a:rPr>
              <a:t>Example: Monroe-Gulick, Amalia &amp; Sara E. Morris (2023) “Diversity in Monographs: Selectors, Acquisitions, Publishers, and Vendors,” </a:t>
            </a:r>
            <a:r>
              <a:rPr lang="en-US" sz="2400" b="0" i="1">
                <a:solidFill>
                  <a:schemeClr val="bg1"/>
                </a:solidFill>
                <a:effectLst/>
              </a:rPr>
              <a:t>Collection Management</a:t>
            </a:r>
            <a:r>
              <a:rPr lang="en-US" sz="2400" b="0" i="0">
                <a:solidFill>
                  <a:schemeClr val="bg1"/>
                </a:solidFill>
                <a:effectLst/>
              </a:rPr>
              <a:t>, 48:3, 210-233</a:t>
            </a:r>
            <a:r>
              <a:rPr lang="en-US" sz="2400">
                <a:solidFill>
                  <a:schemeClr val="bg1"/>
                </a:solidFill>
              </a:rPr>
              <a:t>.</a:t>
            </a:r>
            <a:endParaRPr lang="en-US" sz="2400" b="0" i="0">
              <a:solidFill>
                <a:schemeClr val="bg1"/>
              </a:solidFill>
              <a:effectLst/>
            </a:endParaRPr>
          </a:p>
          <a:p>
            <a:pPr algn="ctr"/>
            <a:endParaRPr lang="en-US"/>
          </a:p>
        </p:txBody>
      </p:sp>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Tree>
    <p:extLst>
      <p:ext uri="{BB962C8B-B14F-4D97-AF65-F5344CB8AC3E}">
        <p14:creationId xmlns:p14="http://schemas.microsoft.com/office/powerpoint/2010/main" val="1026493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a:spLocks/>
          </p:cNvSpPr>
          <p:nvPr/>
        </p:nvSpPr>
        <p:spPr>
          <a:xfrm>
            <a:off x="706242" y="360571"/>
            <a:ext cx="15833933" cy="225241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Assessment Methods</a:t>
            </a:r>
          </a:p>
          <a:p>
            <a:pPr marL="0" marR="0" lvl="0" indent="0" algn="l" defTabSz="914400" rtl="0" eaLnBrk="1" fontAlgn="auto" latinLnBrk="0" hangingPunct="1">
              <a:lnSpc>
                <a:spcPts val="9072"/>
              </a:lnSpc>
              <a:spcBef>
                <a:spcPts val="0"/>
              </a:spcBef>
              <a:spcAft>
                <a:spcPts val="0"/>
              </a:spcAft>
              <a:buClrTx/>
              <a:buSzTx/>
              <a:buFontTx/>
              <a:buNone/>
              <a:tabLst/>
              <a:defRPr/>
            </a:pP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sp>
        <p:nvSpPr>
          <p:cNvPr id="3" name="Freeform: Shape 2" descr="Assessment method: metadata searching">
            <a:extLst>
              <a:ext uri="{FF2B5EF4-FFF2-40B4-BE49-F238E27FC236}">
                <a16:creationId xmlns:a16="http://schemas.microsoft.com/office/drawing/2014/main" id="{E76C0BC4-205E-9C5E-5EDD-BB932D3A1B80}"/>
              </a:ext>
            </a:extLst>
          </p:cNvPr>
          <p:cNvSpPr/>
          <p:nvPr/>
        </p:nvSpPr>
        <p:spPr>
          <a:xfrm>
            <a:off x="5057641" y="1806713"/>
            <a:ext cx="12467354" cy="6844097"/>
          </a:xfrm>
          <a:custGeom>
            <a:avLst/>
            <a:gdLst>
              <a:gd name="connsiteX0" fmla="*/ 0 w 12467354"/>
              <a:gd name="connsiteY0" fmla="*/ 0 h 6844097"/>
              <a:gd name="connsiteX1" fmla="*/ 12467354 w 12467354"/>
              <a:gd name="connsiteY1" fmla="*/ 0 h 6844097"/>
              <a:gd name="connsiteX2" fmla="*/ 12467354 w 12467354"/>
              <a:gd name="connsiteY2" fmla="*/ 6844097 h 6844097"/>
              <a:gd name="connsiteX3" fmla="*/ 0 w 12467354"/>
              <a:gd name="connsiteY3" fmla="*/ 6844097 h 6844097"/>
              <a:gd name="connsiteX4" fmla="*/ 0 w 12467354"/>
              <a:gd name="connsiteY4" fmla="*/ 0 h 684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67354" h="6844097">
                <a:moveTo>
                  <a:pt x="0" y="0"/>
                </a:moveTo>
                <a:lnTo>
                  <a:pt x="12467354" y="0"/>
                </a:lnTo>
                <a:lnTo>
                  <a:pt x="12467354" y="6844097"/>
                </a:lnTo>
                <a:lnTo>
                  <a:pt x="0" y="6844097"/>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994777" tIns="284480" rIns="284480" bIns="284480" numCol="1" spcCol="1270" anchor="ctr" anchorCtr="0">
            <a:noAutofit/>
          </a:bodyPr>
          <a:lstStyle/>
          <a:p>
            <a:pPr marL="0" lvl="0" indent="0" algn="l" defTabSz="1778000">
              <a:lnSpc>
                <a:spcPct val="90000"/>
              </a:lnSpc>
              <a:spcBef>
                <a:spcPct val="0"/>
              </a:spcBef>
              <a:spcAft>
                <a:spcPct val="35000"/>
              </a:spcAft>
              <a:buFont typeface="Arial" panose="020B0604020202020204" pitchFamily="34" charset="0"/>
              <a:buNone/>
            </a:pPr>
            <a:r>
              <a:rPr lang="en-US" sz="4000" b="0" kern="1200">
                <a:ea typeface="+mn-lt"/>
                <a:cs typeface="+mn-lt"/>
              </a:rPr>
              <a:t>The result is a number. It won’t show if the books are positive and accurate portrayals of the groups in question.  </a:t>
            </a:r>
            <a:endParaRPr lang="en-US" sz="4000" kern="1200"/>
          </a:p>
          <a:p>
            <a:pPr marL="0" lvl="0" indent="0" algn="l" defTabSz="1778000">
              <a:lnSpc>
                <a:spcPct val="90000"/>
              </a:lnSpc>
              <a:spcBef>
                <a:spcPct val="0"/>
              </a:spcBef>
              <a:spcAft>
                <a:spcPct val="35000"/>
              </a:spcAft>
              <a:buFont typeface="Arial" panose="020B0604020202020204" pitchFamily="34" charset="0"/>
              <a:buNone/>
            </a:pPr>
            <a:r>
              <a:rPr lang="en-US" sz="4000" b="0" kern="1200">
                <a:ea typeface="+mn-lt"/>
                <a:cs typeface="+mn-lt"/>
              </a:rPr>
              <a:t>Can limit a search by call number range for a discipline and then search for subject headings within that range. </a:t>
            </a:r>
            <a:endParaRPr lang="en-US" sz="4000" kern="1200"/>
          </a:p>
          <a:p>
            <a:pPr marL="0" lvl="0" indent="0" algn="l" defTabSz="1778000">
              <a:lnSpc>
                <a:spcPct val="90000"/>
              </a:lnSpc>
              <a:spcBef>
                <a:spcPct val="0"/>
              </a:spcBef>
              <a:spcAft>
                <a:spcPct val="35000"/>
              </a:spcAft>
              <a:buFont typeface="Arial" panose="020B0604020202020204" pitchFamily="34" charset="0"/>
              <a:buNone/>
            </a:pPr>
            <a:r>
              <a:rPr lang="en-US" sz="4000" b="0" kern="1200">
                <a:ea typeface="+mn-lt"/>
                <a:cs typeface="+mn-lt"/>
              </a:rPr>
              <a:t>It’s hard to be intersectional using this method but may be possible.</a:t>
            </a:r>
            <a:endParaRPr lang="en-US" sz="4000" kern="1200"/>
          </a:p>
        </p:txBody>
      </p:sp>
      <p:sp>
        <p:nvSpPr>
          <p:cNvPr id="11" name="Title 10">
            <a:extLst>
              <a:ext uri="{FF2B5EF4-FFF2-40B4-BE49-F238E27FC236}">
                <a16:creationId xmlns:a16="http://schemas.microsoft.com/office/drawing/2014/main" id="{F4441F08-E77C-4C5D-9F45-79B2E28AB6DC}"/>
              </a:ext>
            </a:extLst>
          </p:cNvPr>
          <p:cNvSpPr>
            <a:spLocks noGrp="1"/>
          </p:cNvSpPr>
          <p:nvPr>
            <p:ph type="title" idx="4294967295"/>
          </p:nvPr>
        </p:nvSpPr>
        <p:spPr>
          <a:xfrm>
            <a:off x="3127253" y="1328680"/>
            <a:ext cx="3909475" cy="3596092"/>
          </a:xfrm>
          <a:custGeom>
            <a:avLst/>
            <a:gdLst>
              <a:gd name="connsiteX0" fmla="*/ 0 w 3909475"/>
              <a:gd name="connsiteY0" fmla="*/ 1798046 h 3596092"/>
              <a:gd name="connsiteX1" fmla="*/ 1954738 w 3909475"/>
              <a:gd name="connsiteY1" fmla="*/ 0 h 3596092"/>
              <a:gd name="connsiteX2" fmla="*/ 3909476 w 3909475"/>
              <a:gd name="connsiteY2" fmla="*/ 1798046 h 3596092"/>
              <a:gd name="connsiteX3" fmla="*/ 1954738 w 3909475"/>
              <a:gd name="connsiteY3" fmla="*/ 3596092 h 3596092"/>
              <a:gd name="connsiteX4" fmla="*/ 0 w 3909475"/>
              <a:gd name="connsiteY4" fmla="*/ 1798046 h 359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9475" h="3596092">
                <a:moveTo>
                  <a:pt x="0" y="1798046"/>
                </a:moveTo>
                <a:cubicBezTo>
                  <a:pt x="0" y="805013"/>
                  <a:pt x="875166" y="0"/>
                  <a:pt x="1954738" y="0"/>
                </a:cubicBezTo>
                <a:cubicBezTo>
                  <a:pt x="3034310" y="0"/>
                  <a:pt x="3909476" y="805013"/>
                  <a:pt x="3909476" y="1798046"/>
                </a:cubicBezTo>
                <a:cubicBezTo>
                  <a:pt x="3909476" y="2791079"/>
                  <a:pt x="3034310" y="3596092"/>
                  <a:pt x="1954738" y="3596092"/>
                </a:cubicBezTo>
                <a:cubicBezTo>
                  <a:pt x="875166" y="3596092"/>
                  <a:pt x="0" y="2791079"/>
                  <a:pt x="0" y="1798046"/>
                </a:cubicBezTo>
                <a:close/>
              </a:path>
            </a:pathLst>
          </a:cu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rot="0" spcFirstLastPara="0" vertOverflow="overflow" horzOverflow="overflow" vert="horz" wrap="square" lIns="572529" tIns="526635" rIns="572529" bIns="526635" numCol="1" spcCol="1270" rtlCol="0" fromWordArt="0" anchor="ctr" anchorCtr="0" forceAA="0" compatLnSpc="1">
            <a:prstTxWarp prst="textNoShape">
              <a:avLst/>
            </a:prstTxWarp>
            <a:noAutofit/>
          </a:bodyPr>
          <a:lstStyle/>
          <a:p>
            <a:pPr marL="0" marR="0" lvl="0" indent="0" algn="ctr" defTabSz="2400300" rtl="0" eaLnBrk="1" fontAlgn="auto" latinLnBrk="0" hangingPunct="1">
              <a:lnSpc>
                <a:spcPct val="90000"/>
              </a:lnSpc>
              <a:spcBef>
                <a:spcPct val="0"/>
              </a:spcBef>
              <a:spcAft>
                <a:spcPct val="35000"/>
              </a:spcAft>
              <a:buClrTx/>
              <a:buSzTx/>
              <a:buFontTx/>
              <a:buNone/>
              <a:tabLst/>
              <a:defRPr/>
            </a:pPr>
            <a:r>
              <a:rPr kumimoji="0" lang="en-US" sz="5400" b="0" i="0" u="none" strike="noStrike" kern="1200" cap="none" spc="0" normalizeH="0" baseline="0" noProof="0">
                <a:ln>
                  <a:noFill/>
                </a:ln>
                <a:solidFill>
                  <a:schemeClr val="lt1"/>
                </a:solidFill>
                <a:effectLst/>
                <a:uLnTx/>
                <a:uFillTx/>
                <a:latin typeface="+mn-lt"/>
                <a:ea typeface="+mn-ea"/>
                <a:cs typeface="+mn-cs"/>
              </a:rPr>
              <a:t>Metadata Searching</a:t>
            </a:r>
          </a:p>
        </p:txBody>
      </p:sp>
      <p:sp>
        <p:nvSpPr>
          <p:cNvPr id="5" name="Flowchart: Preparation 4">
            <a:extLst>
              <a:ext uri="{FF2B5EF4-FFF2-40B4-BE49-F238E27FC236}">
                <a16:creationId xmlns:a16="http://schemas.microsoft.com/office/drawing/2014/main" id="{865F51F3-1FB2-2BED-3DA0-5C15E18D679D}"/>
              </a:ext>
            </a:extLst>
          </p:cNvPr>
          <p:cNvSpPr/>
          <p:nvPr/>
        </p:nvSpPr>
        <p:spPr>
          <a:xfrm>
            <a:off x="7515" y="4514070"/>
            <a:ext cx="4740239" cy="4244267"/>
          </a:xfrm>
          <a:prstGeom prst="flowChartPreparation">
            <a:avLst/>
          </a:prstGeom>
          <a:solidFill>
            <a:schemeClr val="accent3">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0" i="0">
                <a:solidFill>
                  <a:schemeClr val="bg1"/>
                </a:solidFill>
                <a:effectLst/>
              </a:rPr>
              <a:t>Example: </a:t>
            </a:r>
          </a:p>
          <a:p>
            <a:pPr algn="ctr"/>
            <a:r>
              <a:rPr lang="en-US" sz="2400" b="0">
                <a:solidFill>
                  <a:schemeClr val="bg1"/>
                </a:solidFill>
                <a:ea typeface="+mn-lt"/>
                <a:cs typeface="+mn-lt"/>
              </a:rPr>
              <a:t>Proctor, Julia, "Representation in the Collection: Assessing Coverage of LGBTQ Content in an Academic Library Collection." </a:t>
            </a:r>
            <a:r>
              <a:rPr lang="en-US" sz="2400" b="0" i="1">
                <a:solidFill>
                  <a:schemeClr val="bg1"/>
                </a:solidFill>
                <a:ea typeface="+mn-lt"/>
                <a:cs typeface="+mn-lt"/>
              </a:rPr>
              <a:t>Collection Management </a:t>
            </a:r>
            <a:r>
              <a:rPr lang="en-US" sz="2400" b="0">
                <a:solidFill>
                  <a:schemeClr val="bg1"/>
                </a:solidFill>
                <a:ea typeface="+mn-lt"/>
                <a:cs typeface="+mn-lt"/>
              </a:rPr>
              <a:t>45, no. 3 (2020): 223-234. </a:t>
            </a:r>
            <a:endParaRPr lang="en-US">
              <a:solidFill>
                <a:schemeClr val="bg1"/>
              </a:solidFill>
            </a:endParaRPr>
          </a:p>
        </p:txBody>
      </p:sp>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Tree>
    <p:extLst>
      <p:ext uri="{BB962C8B-B14F-4D97-AF65-F5344CB8AC3E}">
        <p14:creationId xmlns:p14="http://schemas.microsoft.com/office/powerpoint/2010/main" val="19402683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a:spLocks/>
          </p:cNvSpPr>
          <p:nvPr/>
        </p:nvSpPr>
        <p:spPr>
          <a:xfrm>
            <a:off x="706242" y="360571"/>
            <a:ext cx="15833933" cy="225241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Assessment Methods</a:t>
            </a:r>
          </a:p>
          <a:p>
            <a:pPr marL="0" marR="0" lvl="0" indent="0" algn="l" defTabSz="914400" rtl="0" eaLnBrk="1" fontAlgn="auto" latinLnBrk="0" hangingPunct="1">
              <a:lnSpc>
                <a:spcPts val="9072"/>
              </a:lnSpc>
              <a:spcBef>
                <a:spcPts val="0"/>
              </a:spcBef>
              <a:spcAft>
                <a:spcPts val="0"/>
              </a:spcAft>
              <a:buClrTx/>
              <a:buSzTx/>
              <a:buFontTx/>
              <a:buNone/>
              <a:tabLst/>
              <a:defRPr/>
            </a:pP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sp>
        <p:nvSpPr>
          <p:cNvPr id="3" name="Freeform: Shape 2">
            <a:extLst>
              <a:ext uri="{FF2B5EF4-FFF2-40B4-BE49-F238E27FC236}">
                <a16:creationId xmlns:a16="http://schemas.microsoft.com/office/drawing/2014/main" id="{1FCADAFF-00EE-C282-35DE-191DCB81AE9B}"/>
              </a:ext>
            </a:extLst>
          </p:cNvPr>
          <p:cNvSpPr/>
          <p:nvPr/>
        </p:nvSpPr>
        <p:spPr>
          <a:xfrm>
            <a:off x="5119987" y="1827495"/>
            <a:ext cx="12467354" cy="6844097"/>
          </a:xfrm>
          <a:custGeom>
            <a:avLst/>
            <a:gdLst>
              <a:gd name="connsiteX0" fmla="*/ 0 w 12467354"/>
              <a:gd name="connsiteY0" fmla="*/ 0 h 6844097"/>
              <a:gd name="connsiteX1" fmla="*/ 12467354 w 12467354"/>
              <a:gd name="connsiteY1" fmla="*/ 0 h 6844097"/>
              <a:gd name="connsiteX2" fmla="*/ 12467354 w 12467354"/>
              <a:gd name="connsiteY2" fmla="*/ 6844097 h 6844097"/>
              <a:gd name="connsiteX3" fmla="*/ 0 w 12467354"/>
              <a:gd name="connsiteY3" fmla="*/ 6844097 h 6844097"/>
              <a:gd name="connsiteX4" fmla="*/ 0 w 12467354"/>
              <a:gd name="connsiteY4" fmla="*/ 0 h 68440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67354" h="6844097">
                <a:moveTo>
                  <a:pt x="0" y="0"/>
                </a:moveTo>
                <a:lnTo>
                  <a:pt x="12467354" y="0"/>
                </a:lnTo>
                <a:lnTo>
                  <a:pt x="12467354" y="6844097"/>
                </a:lnTo>
                <a:lnTo>
                  <a:pt x="0" y="6844097"/>
                </a:lnTo>
                <a:lnTo>
                  <a:pt x="0" y="0"/>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994777" tIns="284480" rIns="284480" bIns="284480" numCol="1" spcCol="1270" anchor="ctr" anchorCtr="0">
            <a:noAutofit/>
          </a:bodyPr>
          <a:lstStyle/>
          <a:p>
            <a:pPr marL="0" lvl="0" indent="0" algn="l" defTabSz="1778000">
              <a:lnSpc>
                <a:spcPct val="90000"/>
              </a:lnSpc>
              <a:spcBef>
                <a:spcPct val="0"/>
              </a:spcBef>
              <a:spcAft>
                <a:spcPct val="35000"/>
              </a:spcAft>
              <a:buNone/>
            </a:pPr>
            <a:r>
              <a:rPr lang="en-US" sz="4000" b="0" kern="1200">
                <a:ea typeface="+mn-lt"/>
                <a:cs typeface="+mn-lt"/>
              </a:rPr>
              <a:t>Relies on sampling.</a:t>
            </a:r>
          </a:p>
          <a:p>
            <a:pPr defTabSz="1778000">
              <a:lnSpc>
                <a:spcPct val="90000"/>
              </a:lnSpc>
              <a:spcBef>
                <a:spcPct val="0"/>
              </a:spcBef>
              <a:spcAft>
                <a:spcPct val="35000"/>
              </a:spcAft>
            </a:pPr>
            <a:r>
              <a:rPr lang="en-US" sz="4000">
                <a:latin typeface="Calibri"/>
                <a:ea typeface="+mn-lt"/>
                <a:cs typeface="+mn-lt"/>
              </a:rPr>
              <a:t>The result is a percentage of items in the sample representing each aspect of identity. This can be compared to the student body.</a:t>
            </a:r>
          </a:p>
          <a:p>
            <a:pPr marL="0" lvl="0" indent="0" algn="l" defTabSz="1778000">
              <a:lnSpc>
                <a:spcPct val="90000"/>
              </a:lnSpc>
              <a:spcBef>
                <a:spcPct val="0"/>
              </a:spcBef>
              <a:spcAft>
                <a:spcPct val="35000"/>
              </a:spcAft>
              <a:buNone/>
            </a:pPr>
            <a:r>
              <a:rPr lang="en-US" sz="4000" b="0" kern="1200">
                <a:latin typeface="Calibri"/>
                <a:ea typeface="+mn-lt"/>
                <a:cs typeface="+mn-lt"/>
              </a:rPr>
              <a:t>This</a:t>
            </a:r>
            <a:r>
              <a:rPr lang="en-US" sz="4000" b="0" kern="1200">
                <a:ea typeface="+mn-lt"/>
                <a:cs typeface="+mn-lt"/>
              </a:rPr>
              <a:t> is the only one of these methods that allows for evaluating author identity. Coding for subject matter is also  possible.</a:t>
            </a:r>
            <a:endParaRPr lang="en-US" sz="4000" kern="1200"/>
          </a:p>
          <a:p>
            <a:pPr marL="0" lvl="0" indent="0" algn="l" defTabSz="1778000" rtl="0">
              <a:lnSpc>
                <a:spcPct val="90000"/>
              </a:lnSpc>
              <a:spcBef>
                <a:spcPct val="0"/>
              </a:spcBef>
              <a:spcAft>
                <a:spcPct val="35000"/>
              </a:spcAft>
              <a:buNone/>
            </a:pPr>
            <a:r>
              <a:rPr lang="en-US" sz="4000" b="0" kern="1200">
                <a:ea typeface="+mn-lt"/>
                <a:cs typeface="+mn-lt"/>
              </a:rPr>
              <a:t>Ethically coding an author’s identity is tricky!</a:t>
            </a:r>
            <a:r>
              <a:rPr lang="en-US" sz="4000" b="0" kern="1200">
                <a:latin typeface="Calibri"/>
                <a:ea typeface="+mn-lt"/>
                <a:cs typeface="+mn-lt"/>
              </a:rPr>
              <a:t> </a:t>
            </a:r>
            <a:endParaRPr lang="en-US" sz="4000" kern="1200">
              <a:ea typeface="+mn-lt"/>
              <a:cs typeface="+mn-lt"/>
            </a:endParaRPr>
          </a:p>
          <a:p>
            <a:pPr defTabSz="1778000">
              <a:lnSpc>
                <a:spcPct val="90000"/>
              </a:lnSpc>
              <a:spcBef>
                <a:spcPct val="0"/>
              </a:spcBef>
              <a:spcAft>
                <a:spcPct val="35000"/>
              </a:spcAft>
            </a:pPr>
            <a:r>
              <a:rPr lang="en-US" sz="4000" b="0" kern="1200">
                <a:ea typeface="+mn-lt"/>
                <a:cs typeface="+mn-lt"/>
              </a:rPr>
              <a:t>This method allows for intersectional analysis.</a:t>
            </a:r>
            <a:endParaRPr lang="en-US" sz="4000">
              <a:ea typeface="+mn-lt"/>
              <a:cs typeface="+mn-lt"/>
            </a:endParaRPr>
          </a:p>
          <a:p>
            <a:pPr defTabSz="1778000">
              <a:lnSpc>
                <a:spcPct val="90000"/>
              </a:lnSpc>
              <a:spcBef>
                <a:spcPct val="0"/>
              </a:spcBef>
              <a:spcAft>
                <a:spcPct val="35000"/>
              </a:spcAft>
            </a:pPr>
            <a:r>
              <a:rPr lang="en-US" sz="4000">
                <a:ea typeface="+mn-lt"/>
                <a:cs typeface="+mn-lt"/>
              </a:rPr>
              <a:t>Most labor-intensive. </a:t>
            </a:r>
            <a:endParaRPr lang="en-US" sz="4000" kern="1200">
              <a:latin typeface="Calibri"/>
              <a:ea typeface="+mn-lt"/>
              <a:cs typeface="+mn-lt"/>
            </a:endParaRPr>
          </a:p>
        </p:txBody>
      </p:sp>
      <p:sp>
        <p:nvSpPr>
          <p:cNvPr id="11" name="Title 10">
            <a:extLst>
              <a:ext uri="{FF2B5EF4-FFF2-40B4-BE49-F238E27FC236}">
                <a16:creationId xmlns:a16="http://schemas.microsoft.com/office/drawing/2014/main" id="{0FD1DE40-F580-DF4E-0665-FA84F44DA88B}"/>
              </a:ext>
            </a:extLst>
          </p:cNvPr>
          <p:cNvSpPr>
            <a:spLocks noGrp="1"/>
          </p:cNvSpPr>
          <p:nvPr>
            <p:ph type="title" idx="4294967295"/>
          </p:nvPr>
        </p:nvSpPr>
        <p:spPr>
          <a:xfrm>
            <a:off x="3189599" y="1349462"/>
            <a:ext cx="3909475" cy="3596092"/>
          </a:xfrm>
          <a:custGeom>
            <a:avLst/>
            <a:gdLst>
              <a:gd name="connsiteX0" fmla="*/ 0 w 3909475"/>
              <a:gd name="connsiteY0" fmla="*/ 1798046 h 3596092"/>
              <a:gd name="connsiteX1" fmla="*/ 1954738 w 3909475"/>
              <a:gd name="connsiteY1" fmla="*/ 0 h 3596092"/>
              <a:gd name="connsiteX2" fmla="*/ 3909476 w 3909475"/>
              <a:gd name="connsiteY2" fmla="*/ 1798046 h 3596092"/>
              <a:gd name="connsiteX3" fmla="*/ 1954738 w 3909475"/>
              <a:gd name="connsiteY3" fmla="*/ 3596092 h 3596092"/>
              <a:gd name="connsiteX4" fmla="*/ 0 w 3909475"/>
              <a:gd name="connsiteY4" fmla="*/ 1798046 h 359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9475" h="3596092">
                <a:moveTo>
                  <a:pt x="0" y="1798046"/>
                </a:moveTo>
                <a:cubicBezTo>
                  <a:pt x="0" y="805013"/>
                  <a:pt x="875166" y="0"/>
                  <a:pt x="1954738" y="0"/>
                </a:cubicBezTo>
                <a:cubicBezTo>
                  <a:pt x="3034310" y="0"/>
                  <a:pt x="3909476" y="805013"/>
                  <a:pt x="3909476" y="1798046"/>
                </a:cubicBezTo>
                <a:cubicBezTo>
                  <a:pt x="3909476" y="2791079"/>
                  <a:pt x="3034310" y="3596092"/>
                  <a:pt x="1954738" y="3596092"/>
                </a:cubicBezTo>
                <a:cubicBezTo>
                  <a:pt x="875166" y="3596092"/>
                  <a:pt x="0" y="2791079"/>
                  <a:pt x="0" y="1798046"/>
                </a:cubicBezTo>
                <a:close/>
              </a:path>
            </a:pathLst>
          </a:cu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rot="0" spcFirstLastPara="0" vertOverflow="overflow" horzOverflow="overflow" vert="horz" wrap="square" lIns="572529" tIns="526635" rIns="572529" bIns="526635" numCol="1" spcCol="1270" rtlCol="0" fromWordArt="0" anchor="ctr" anchorCtr="0" forceAA="0" compatLnSpc="1">
            <a:prstTxWarp prst="textNoShape">
              <a:avLst/>
            </a:prstTxWarp>
            <a:noAutofit/>
          </a:bodyPr>
          <a:lstStyle/>
          <a:p>
            <a:pPr marL="0" marR="0" lvl="0" indent="0" algn="ctr" defTabSz="2400300" rtl="0" eaLnBrk="1" fontAlgn="auto" latinLnBrk="0" hangingPunct="1">
              <a:lnSpc>
                <a:spcPct val="90000"/>
              </a:lnSpc>
              <a:spcBef>
                <a:spcPct val="0"/>
              </a:spcBef>
              <a:spcAft>
                <a:spcPct val="35000"/>
              </a:spcAft>
              <a:buClrTx/>
              <a:buSzTx/>
              <a:buFontTx/>
              <a:buNone/>
              <a:tabLst/>
              <a:defRPr/>
            </a:pPr>
            <a:r>
              <a:rPr kumimoji="0" lang="en-US" sz="5400" b="0" i="0" u="none" strike="noStrike" kern="1200" cap="none" spc="0" normalizeH="0" baseline="0" noProof="0">
                <a:ln>
                  <a:noFill/>
                </a:ln>
                <a:solidFill>
                  <a:schemeClr val="lt1"/>
                </a:solidFill>
                <a:effectLst/>
                <a:uLnTx/>
                <a:uFillTx/>
                <a:latin typeface="+mn-lt"/>
                <a:ea typeface="+mn-ea"/>
                <a:cs typeface="+mn-cs"/>
              </a:rPr>
              <a:t>Diversity Coding</a:t>
            </a:r>
          </a:p>
        </p:txBody>
      </p:sp>
      <p:sp>
        <p:nvSpPr>
          <p:cNvPr id="5" name="Flowchart: Preparation 4">
            <a:extLst>
              <a:ext uri="{FF2B5EF4-FFF2-40B4-BE49-F238E27FC236}">
                <a16:creationId xmlns:a16="http://schemas.microsoft.com/office/drawing/2014/main" id="{865F51F3-1FB2-2BED-3DA0-5C15E18D679D}"/>
              </a:ext>
            </a:extLst>
          </p:cNvPr>
          <p:cNvSpPr/>
          <p:nvPr/>
        </p:nvSpPr>
        <p:spPr>
          <a:xfrm>
            <a:off x="7515" y="4514070"/>
            <a:ext cx="4740239" cy="4423468"/>
          </a:xfrm>
          <a:prstGeom prst="flowChartPreparation">
            <a:avLst/>
          </a:prstGeom>
          <a:solidFill>
            <a:schemeClr val="accent3">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0" i="0">
                <a:solidFill>
                  <a:schemeClr val="bg1"/>
                </a:solidFill>
                <a:effectLst/>
              </a:rPr>
              <a:t>Example: </a:t>
            </a:r>
          </a:p>
          <a:p>
            <a:pPr algn="ctr"/>
            <a:r>
              <a:rPr lang="en-US" sz="2400" b="0" i="0">
                <a:solidFill>
                  <a:schemeClr val="bg1"/>
                </a:solidFill>
                <a:effectLst/>
              </a:rPr>
              <a:t>Emerson, María Evelia &amp; Lauryn Grace Lehman, "Who Are We Missing? Conducting a Diversity Audit in a Liberal Arts College Library." Journal of Academic Librarianship 48 (2022): 102517. </a:t>
            </a:r>
          </a:p>
        </p:txBody>
      </p:sp>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Tree>
    <p:extLst>
      <p:ext uri="{BB962C8B-B14F-4D97-AF65-F5344CB8AC3E}">
        <p14:creationId xmlns:p14="http://schemas.microsoft.com/office/powerpoint/2010/main" val="3285764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706243" y="360571"/>
            <a:ext cx="7294758"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Three Projects</a:t>
            </a:r>
          </a:p>
        </p:txBody>
      </p:sp>
      <p:graphicFrame>
        <p:nvGraphicFramePr>
          <p:cNvPr id="2" name="TextBox 6" descr="Andrea Goldstein photo and project profile">
            <a:extLst>
              <a:ext uri="{FF2B5EF4-FFF2-40B4-BE49-F238E27FC236}">
                <a16:creationId xmlns:a16="http://schemas.microsoft.com/office/drawing/2014/main" id="{FB9AD358-E630-973D-AE56-E864C8717A0C}"/>
              </a:ext>
            </a:extLst>
          </p:cNvPr>
          <p:cNvGraphicFramePr/>
          <p:nvPr>
            <p:extLst>
              <p:ext uri="{D42A27DB-BD31-4B8C-83A1-F6EECF244321}">
                <p14:modId xmlns:p14="http://schemas.microsoft.com/office/powerpoint/2010/main" val="2744349428"/>
              </p:ext>
            </p:extLst>
          </p:nvPr>
        </p:nvGraphicFramePr>
        <p:xfrm>
          <a:off x="1061357" y="2016579"/>
          <a:ext cx="16152339" cy="676002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Picture 3" descr="Andrea Goldstein photo">
            <a:extLst>
              <a:ext uri="{FF2B5EF4-FFF2-40B4-BE49-F238E27FC236}">
                <a16:creationId xmlns:a16="http://schemas.microsoft.com/office/drawing/2014/main" id="{145E427B-5B81-9A5F-825B-F2FF938FD3E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97686" y="2337706"/>
            <a:ext cx="4109249" cy="6167119"/>
          </a:xfrm>
          <a:prstGeom prst="rect">
            <a:avLst/>
          </a:prstGeom>
          <a:ln>
            <a:solidFill>
              <a:schemeClr val="tx1"/>
            </a:solidFill>
          </a:ln>
        </p:spPr>
      </p:pic>
      <p:sp>
        <p:nvSpPr>
          <p:cNvPr id="5" name="Arrow: Pentagon 4">
            <a:extLst>
              <a:ext uri="{FF2B5EF4-FFF2-40B4-BE49-F238E27FC236}">
                <a16:creationId xmlns:a16="http://schemas.microsoft.com/office/drawing/2014/main" id="{46419FD2-68FA-4012-6489-89B3CA862D8C}"/>
              </a:ext>
            </a:extLst>
          </p:cNvPr>
          <p:cNvSpPr/>
          <p:nvPr/>
        </p:nvSpPr>
        <p:spPr>
          <a:xfrm>
            <a:off x="12607970" y="880420"/>
            <a:ext cx="4973787" cy="3395409"/>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5400"/>
              <a:t>Indigenous People</a:t>
            </a:r>
          </a:p>
        </p:txBody>
      </p:sp>
    </p:spTree>
    <p:extLst>
      <p:ext uri="{BB962C8B-B14F-4D97-AF65-F5344CB8AC3E}">
        <p14:creationId xmlns:p14="http://schemas.microsoft.com/office/powerpoint/2010/main" val="171974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p:cNvSpPr>
          <p:nvPr/>
        </p:nvSpPr>
        <p:spPr>
          <a:xfrm>
            <a:off x="706242"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Three Projects</a:t>
            </a:r>
          </a:p>
        </p:txBody>
      </p:sp>
      <p:graphicFrame>
        <p:nvGraphicFramePr>
          <p:cNvPr id="2" name="TextBox 6" descr="Rebecca Lloyd photo and project profile">
            <a:extLst>
              <a:ext uri="{FF2B5EF4-FFF2-40B4-BE49-F238E27FC236}">
                <a16:creationId xmlns:a16="http://schemas.microsoft.com/office/drawing/2014/main" id="{FB9AD358-E630-973D-AE56-E864C8717A0C}"/>
              </a:ext>
            </a:extLst>
          </p:cNvPr>
          <p:cNvGraphicFramePr/>
          <p:nvPr>
            <p:extLst>
              <p:ext uri="{D42A27DB-BD31-4B8C-83A1-F6EECF244321}">
                <p14:modId xmlns:p14="http://schemas.microsoft.com/office/powerpoint/2010/main" val="1407058784"/>
              </p:ext>
            </p:extLst>
          </p:nvPr>
        </p:nvGraphicFramePr>
        <p:xfrm>
          <a:off x="1061357" y="2016579"/>
          <a:ext cx="16152339" cy="676002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Picture 2" descr="Rebecca Lloyd photo">
            <a:extLst>
              <a:ext uri="{FF2B5EF4-FFF2-40B4-BE49-F238E27FC236}">
                <a16:creationId xmlns:a16="http://schemas.microsoft.com/office/drawing/2014/main" id="{049BC6EC-8987-1E3C-4241-FDA280B63892}"/>
              </a:ext>
              <a:ext uri="{C183D7F6-B498-43B3-948B-1728B52AA6E4}">
                <adec:decorative xmlns:adec="http://schemas.microsoft.com/office/drawing/2017/decorative" val="0"/>
              </a:ext>
            </a:extLst>
          </p:cNvPr>
          <p:cNvPicPr>
            <a:picLocks noChangeAspect="1"/>
          </p:cNvPicPr>
          <p:nvPr/>
        </p:nvPicPr>
        <p:blipFill>
          <a:blip r:embed="rId10">
            <a:extLst>
              <a:ext uri="{28A0092B-C50C-407E-A947-70E740481C1C}">
                <a14:useLocalDpi xmlns:a14="http://schemas.microsoft.com/office/drawing/2010/main" val="0"/>
              </a:ext>
            </a:extLst>
          </a:blip>
          <a:srcRect l="16573" t="-411" r="16697" b="411"/>
          <a:stretch/>
        </p:blipFill>
        <p:spPr>
          <a:xfrm>
            <a:off x="2450753" y="2421774"/>
            <a:ext cx="4003114" cy="5998982"/>
          </a:xfrm>
          <a:prstGeom prst="rect">
            <a:avLst/>
          </a:prstGeom>
          <a:ln>
            <a:solidFill>
              <a:schemeClr val="tx1"/>
            </a:solidFill>
          </a:ln>
        </p:spPr>
      </p:pic>
      <p:sp>
        <p:nvSpPr>
          <p:cNvPr id="11" name="Arrow: Pentagon 10">
            <a:extLst>
              <a:ext uri="{FF2B5EF4-FFF2-40B4-BE49-F238E27FC236}">
                <a16:creationId xmlns:a16="http://schemas.microsoft.com/office/drawing/2014/main" id="{0F651A9A-BFC1-6530-4D3E-DF44EF0E852E}"/>
              </a:ext>
            </a:extLst>
          </p:cNvPr>
          <p:cNvSpPr>
            <a:spLocks noGrp="1"/>
          </p:cNvSpPr>
          <p:nvPr>
            <p:ph type="title" idx="4294967295"/>
          </p:nvPr>
        </p:nvSpPr>
        <p:spPr>
          <a:xfrm>
            <a:off x="13172348" y="661465"/>
            <a:ext cx="4322958" cy="3071919"/>
          </a:xfrm>
          <a:prstGeom prst="teardrop">
            <a:avLst/>
          </a:prstGeom>
          <a:solidFill>
            <a:schemeClr val="accent6">
              <a:lumMod val="75000"/>
            </a:schemeClr>
          </a:solidFill>
          <a:ln w="25400" cap="flat" cmpd="sng" algn="ctr">
            <a:solidFill>
              <a:schemeClr val="accent1">
                <a:shade val="15000"/>
              </a:schemeClr>
            </a:solidFill>
            <a:prstDash val="soli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a:ln>
                  <a:noFill/>
                </a:ln>
                <a:solidFill>
                  <a:schemeClr val="lt1"/>
                </a:solidFill>
                <a:effectLst/>
                <a:uLnTx/>
                <a:uFillTx/>
                <a:latin typeface="+mn-lt"/>
                <a:ea typeface="+mn-ea"/>
                <a:cs typeface="+mn-cs"/>
              </a:rPr>
              <a:t>World War II</a:t>
            </a:r>
          </a:p>
        </p:txBody>
      </p:sp>
    </p:spTree>
    <p:extLst>
      <p:ext uri="{BB962C8B-B14F-4D97-AF65-F5344CB8AC3E}">
        <p14:creationId xmlns:p14="http://schemas.microsoft.com/office/powerpoint/2010/main" val="1910348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p:cNvSpPr>
          <p:nvPr/>
        </p:nvSpPr>
        <p:spPr>
          <a:xfrm>
            <a:off x="706242"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Three Projects</a:t>
            </a:r>
          </a:p>
        </p:txBody>
      </p:sp>
      <p:graphicFrame>
        <p:nvGraphicFramePr>
          <p:cNvPr id="2" name="TextBox 6" descr="Van Tran photo and project profile">
            <a:extLst>
              <a:ext uri="{FF2B5EF4-FFF2-40B4-BE49-F238E27FC236}">
                <a16:creationId xmlns:a16="http://schemas.microsoft.com/office/drawing/2014/main" id="{FB9AD358-E630-973D-AE56-E864C8717A0C}"/>
              </a:ext>
            </a:extLst>
          </p:cNvPr>
          <p:cNvGraphicFramePr/>
          <p:nvPr>
            <p:extLst>
              <p:ext uri="{D42A27DB-BD31-4B8C-83A1-F6EECF244321}">
                <p14:modId xmlns:p14="http://schemas.microsoft.com/office/powerpoint/2010/main" val="3785543892"/>
              </p:ext>
            </p:extLst>
          </p:nvPr>
        </p:nvGraphicFramePr>
        <p:xfrm>
          <a:off x="1061357" y="2016579"/>
          <a:ext cx="16152339" cy="676002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Picture 2" descr="Van Tran photo">
            <a:extLst>
              <a:ext uri="{FF2B5EF4-FFF2-40B4-BE49-F238E27FC236}">
                <a16:creationId xmlns:a16="http://schemas.microsoft.com/office/drawing/2014/main" id="{C82826C2-03A6-9409-CFBE-8360A64E95B4}"/>
              </a:ext>
            </a:extLst>
          </p:cNvPr>
          <p:cNvPicPr>
            <a:picLocks noChangeAspect="1"/>
          </p:cNvPicPr>
          <p:nvPr/>
        </p:nvPicPr>
        <p:blipFill>
          <a:blip r:embed="rId10">
            <a:extLst>
              <a:ext uri="{28A0092B-C50C-407E-A947-70E740481C1C}">
                <a14:useLocalDpi xmlns:a14="http://schemas.microsoft.com/office/drawing/2010/main" val="0"/>
              </a:ext>
            </a:extLst>
          </a:blip>
          <a:srcRect l="15888" r="9109"/>
          <a:stretch/>
        </p:blipFill>
        <p:spPr>
          <a:xfrm>
            <a:off x="2193578" y="2385113"/>
            <a:ext cx="4517464" cy="6022960"/>
          </a:xfrm>
          <a:prstGeom prst="rect">
            <a:avLst/>
          </a:prstGeom>
          <a:ln>
            <a:solidFill>
              <a:schemeClr val="tx1"/>
            </a:solidFill>
          </a:ln>
        </p:spPr>
      </p:pic>
      <p:sp>
        <p:nvSpPr>
          <p:cNvPr id="11" name="Arrow: Pentagon 10">
            <a:extLst>
              <a:ext uri="{FF2B5EF4-FFF2-40B4-BE49-F238E27FC236}">
                <a16:creationId xmlns:a16="http://schemas.microsoft.com/office/drawing/2014/main" id="{04AE3AC8-BF8C-4258-EC38-2E9F14A29118}"/>
              </a:ext>
            </a:extLst>
          </p:cNvPr>
          <p:cNvSpPr>
            <a:spLocks noGrp="1"/>
          </p:cNvSpPr>
          <p:nvPr>
            <p:ph type="title" idx="4294967295"/>
          </p:nvPr>
        </p:nvSpPr>
        <p:spPr>
          <a:xfrm>
            <a:off x="12654951" y="360571"/>
            <a:ext cx="4926807" cy="3244446"/>
          </a:xfrm>
          <a:prstGeom prst="teardrop">
            <a:avLst/>
          </a:prstGeom>
          <a:solidFill>
            <a:schemeClr val="accent4">
              <a:lumMod val="75000"/>
            </a:schemeClr>
          </a:solidFill>
          <a:ln w="25400" cap="flat" cmpd="sng" algn="ctr">
            <a:solidFill>
              <a:schemeClr val="accent1">
                <a:shade val="15000"/>
              </a:schemeClr>
            </a:solidFill>
            <a:prstDash val="soli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a:ln>
                  <a:noFill/>
                </a:ln>
                <a:solidFill>
                  <a:schemeClr val="lt1"/>
                </a:solidFill>
                <a:effectLst/>
                <a:uLnTx/>
                <a:uFillTx/>
                <a:latin typeface="+mn-lt"/>
                <a:ea typeface="+mn-ea"/>
                <a:cs typeface="+mn-cs"/>
              </a:rPr>
              <a:t>Social Work with Asian People</a:t>
            </a:r>
          </a:p>
        </p:txBody>
      </p:sp>
    </p:spTree>
    <p:extLst>
      <p:ext uri="{BB962C8B-B14F-4D97-AF65-F5344CB8AC3E}">
        <p14:creationId xmlns:p14="http://schemas.microsoft.com/office/powerpoint/2010/main" val="2669211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318053"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a:ea typeface="+mn-ea"/>
                <a:cs typeface="Helvetica"/>
                <a:sym typeface="Libre Baskerville Italics"/>
              </a:rPr>
              <a:t>Expectations</a:t>
            </a: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sp>
        <p:nvSpPr>
          <p:cNvPr id="2" name="Content Placeholder 2">
            <a:extLst>
              <a:ext uri="{FF2B5EF4-FFF2-40B4-BE49-F238E27FC236}">
                <a16:creationId xmlns:a16="http://schemas.microsoft.com/office/drawing/2014/main" id="{6D365312-2457-AA1A-9582-5BF8F47FEBBC}"/>
              </a:ext>
            </a:extLst>
          </p:cNvPr>
          <p:cNvSpPr txBox="1">
            <a:spLocks/>
          </p:cNvSpPr>
          <p:nvPr/>
        </p:nvSpPr>
        <p:spPr>
          <a:xfrm>
            <a:off x="318054" y="1874885"/>
            <a:ext cx="16208373" cy="6968550"/>
          </a:xfrm>
          <a:prstGeom prst="rect">
            <a:avLst/>
          </a:prstGeom>
          <a:solidFill>
            <a:schemeClr val="accent3">
              <a:lumMod val="20000"/>
              <a:lumOff val="80000"/>
            </a:schemeClr>
          </a:solidFill>
        </p:spPr>
        <p:txBody>
          <a:bodyPr vert="horz" lIns="91440" tIns="45720" rIns="91440" bIns="4572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a:buChar char="•"/>
            </a:pPr>
            <a:r>
              <a:rPr lang="en-US" sz="4800"/>
              <a:t>You may encounter some offensive terms, particularly in metadata. </a:t>
            </a:r>
            <a:endParaRPr lang="en-US" sz="4800">
              <a:ea typeface="Calibri"/>
              <a:cs typeface="Calibri"/>
            </a:endParaRPr>
          </a:p>
          <a:p>
            <a:pPr>
              <a:buFont typeface="Arial"/>
              <a:buChar char="•"/>
            </a:pPr>
            <a:endParaRPr lang="en-US" sz="4800"/>
          </a:p>
          <a:p>
            <a:pPr>
              <a:buFont typeface="Arial"/>
              <a:buChar char="•"/>
            </a:pPr>
            <a:r>
              <a:rPr lang="en-US" sz="4800"/>
              <a:t>The data is not going to be perfect.</a:t>
            </a:r>
            <a:endParaRPr lang="en-US" sz="4800">
              <a:ea typeface="Calibri"/>
              <a:cs typeface="Calibri"/>
            </a:endParaRPr>
          </a:p>
          <a:p>
            <a:pPr marL="1028700" lvl="1">
              <a:lnSpc>
                <a:spcPct val="90000"/>
              </a:lnSpc>
              <a:spcBef>
                <a:spcPts val="500"/>
              </a:spcBef>
              <a:buFont typeface="Arial"/>
              <a:buChar char="–"/>
            </a:pPr>
            <a:endParaRPr lang="en-US" sz="4400">
              <a:ea typeface="Calibri"/>
              <a:cs typeface="Calibri"/>
            </a:endParaRPr>
          </a:p>
          <a:p>
            <a:pPr>
              <a:buClr>
                <a:srgbClr val="8D1515"/>
              </a:buClr>
            </a:pPr>
            <a:endParaRPr lang="en-US">
              <a:ea typeface="Calibri"/>
              <a:cs typeface="Calibri"/>
            </a:endParaRPr>
          </a:p>
        </p:txBody>
      </p:sp>
    </p:spTree>
    <p:extLst>
      <p:ext uri="{BB962C8B-B14F-4D97-AF65-F5344CB8AC3E}">
        <p14:creationId xmlns:p14="http://schemas.microsoft.com/office/powerpoint/2010/main" val="1004146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a:extLst>
              <a:ext uri="{FF2B5EF4-FFF2-40B4-BE49-F238E27FC236}">
                <a16:creationId xmlns:a16="http://schemas.microsoft.com/office/drawing/2014/main" id="{C127260D-1191-CB10-EEC6-6153FEA8343F}"/>
              </a:ext>
            </a:extLst>
          </p:cNvPr>
          <p:cNvSpPr txBox="1">
            <a:spLocks noGrp="1"/>
          </p:cNvSpPr>
          <p:nvPr>
            <p:ph type="title" idx="4294967295"/>
          </p:nvPr>
        </p:nvSpPr>
        <p:spPr>
          <a:xfrm>
            <a:off x="320466" y="171023"/>
            <a:ext cx="17967533" cy="111177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lnSpc>
                <a:spcPts val="9072"/>
              </a:lnSpc>
              <a:spcBef>
                <a:spcPts val="0"/>
              </a:spcBef>
              <a:defRPr/>
            </a:pPr>
            <a:r>
              <a:rPr lang="en-US" sz="7200" i="1">
                <a:solidFill>
                  <a:srgbClr val="000000"/>
                </a:solidFill>
                <a:latin typeface="Helvetica"/>
                <a:ea typeface="Libre Baskerville Italics"/>
                <a:cs typeface="Helvetica"/>
                <a:sym typeface="Libre Baskerville Italics"/>
              </a:rPr>
              <a:t>Collection </a:t>
            </a:r>
            <a:r>
              <a:rPr kumimoji="0" lang="en-US" sz="7200" b="0" i="1" u="none" strike="noStrike" kern="1200" cap="none" spc="0" normalizeH="0" baseline="0" noProof="0">
                <a:ln>
                  <a:noFill/>
                </a:ln>
                <a:solidFill>
                  <a:srgbClr val="000000"/>
                </a:solidFill>
                <a:effectLst/>
                <a:uLnTx/>
                <a:uFillTx/>
                <a:latin typeface="Helvetica"/>
                <a:ea typeface="Libre Baskerville Italics"/>
                <a:cs typeface="Helvetica"/>
                <a:sym typeface="Libre Baskerville Italics"/>
              </a:rPr>
              <a:t>Assessment </a:t>
            </a:r>
            <a:r>
              <a:rPr lang="en-US" sz="7200" i="1">
                <a:solidFill>
                  <a:srgbClr val="000000"/>
                </a:solidFill>
                <a:latin typeface="Helvetica"/>
                <a:ea typeface="Libre Baskerville Italics"/>
                <a:cs typeface="Helvetica"/>
                <a:sym typeface="Libre Baskerville Italics"/>
              </a:rPr>
              <a:t>for Diversity</a:t>
            </a:r>
            <a:endParaRPr lang="en-US"/>
          </a:p>
        </p:txBody>
      </p:sp>
      <p:sp>
        <p:nvSpPr>
          <p:cNvPr id="2" name="Content Placeholder 2">
            <a:extLst>
              <a:ext uri="{FF2B5EF4-FFF2-40B4-BE49-F238E27FC236}">
                <a16:creationId xmlns:a16="http://schemas.microsoft.com/office/drawing/2014/main" id="{6D365312-2457-AA1A-9582-5BF8F47FEBBC}"/>
              </a:ext>
            </a:extLst>
          </p:cNvPr>
          <p:cNvSpPr txBox="1">
            <a:spLocks/>
          </p:cNvSpPr>
          <p:nvPr/>
        </p:nvSpPr>
        <p:spPr>
          <a:xfrm>
            <a:off x="4944815" y="1938477"/>
            <a:ext cx="12300918" cy="6919611"/>
          </a:xfrm>
          <a:prstGeom prst="rect">
            <a:avLst/>
          </a:prstGeom>
          <a:solidFill>
            <a:srgbClr val="F2F1CB"/>
          </a:solidFill>
        </p:spPr>
        <p:txBody>
          <a:bodyPr vert="horz" lIns="91440" tIns="45720" rIns="91440" bIns="4572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1800"/>
              </a:spcAft>
              <a:buFont typeface="Arial"/>
              <a:buChar char="•"/>
            </a:pPr>
            <a:r>
              <a:rPr lang="en-US" sz="3600">
                <a:ea typeface="+mn-lt"/>
                <a:cs typeface="+mn-lt"/>
              </a:rPr>
              <a:t>“evaluate whether the library collection provides adequate support for particular academic departments, degree programs, faculty, and student groups </a:t>
            </a:r>
            <a:endParaRPr lang="en-US">
              <a:cs typeface="Calibri"/>
            </a:endParaRPr>
          </a:p>
          <a:p>
            <a:pPr>
              <a:spcBef>
                <a:spcPts val="0"/>
              </a:spcBef>
              <a:spcAft>
                <a:spcPts val="1800"/>
              </a:spcAft>
              <a:buFont typeface="Arial"/>
              <a:buChar char="•"/>
            </a:pPr>
            <a:r>
              <a:rPr lang="en-US" sz="3600">
                <a:ea typeface="+mn-lt"/>
                <a:cs typeface="+mn-lt"/>
              </a:rPr>
              <a:t>“facilitate the effective allocation of resources by identifying areas in which the collection is weaker </a:t>
            </a:r>
            <a:endParaRPr lang="en-US">
              <a:cs typeface="Calibri"/>
            </a:endParaRPr>
          </a:p>
          <a:p>
            <a:pPr>
              <a:spcBef>
                <a:spcPts val="0"/>
              </a:spcBef>
              <a:spcAft>
                <a:spcPts val="1800"/>
              </a:spcAft>
              <a:buFont typeface="Arial"/>
              <a:buChar char="•"/>
            </a:pPr>
            <a:r>
              <a:rPr lang="en-US" sz="3600">
                <a:ea typeface="+mn-lt"/>
                <a:cs typeface="+mn-lt"/>
              </a:rPr>
              <a:t>“help build greater knowledge of the collection among librarians ... to improve their effectiveness as selectors or ... refine ... selection criteria </a:t>
            </a:r>
            <a:endParaRPr lang="en-US">
              <a:cs typeface="Calibri"/>
            </a:endParaRPr>
          </a:p>
          <a:p>
            <a:pPr>
              <a:spcBef>
                <a:spcPts val="0"/>
              </a:spcBef>
              <a:spcAft>
                <a:spcPts val="1800"/>
              </a:spcAft>
              <a:buFont typeface="Arial"/>
            </a:pPr>
            <a:r>
              <a:rPr lang="en-US" sz="3600">
                <a:ea typeface="+mn-lt"/>
                <a:cs typeface="+mn-lt"/>
              </a:rPr>
              <a:t>“pinpoint the areas in which greater effort is needed[, by] revealing the percentage of titles that are associated with particular underrepresented or marginalized groups”</a:t>
            </a:r>
            <a:endParaRPr lang="en-US">
              <a:cs typeface="Calibri"/>
            </a:endParaRPr>
          </a:p>
          <a:p>
            <a:pPr>
              <a:buFont typeface="Arial" pitchFamily="34" charset="0"/>
              <a:buChar char="•"/>
            </a:pPr>
            <a:endParaRPr lang="en-US">
              <a:latin typeface="Helvetica"/>
              <a:ea typeface="Calibri"/>
              <a:cs typeface="Calibri"/>
            </a:endParaRPr>
          </a:p>
          <a:p>
            <a:pPr>
              <a:buClr>
                <a:srgbClr val="8D1515"/>
              </a:buClr>
            </a:pPr>
            <a:endParaRPr lang="en-US">
              <a:latin typeface="Helvetica"/>
              <a:ea typeface="Calibri"/>
              <a:cs typeface="Calibri"/>
            </a:endParaRPr>
          </a:p>
          <a:p>
            <a:pPr>
              <a:buClr>
                <a:srgbClr val="8D1515"/>
              </a:buClr>
            </a:pPr>
            <a:endParaRPr lang="en-US">
              <a:latin typeface="Helvetica"/>
              <a:ea typeface="Calibri"/>
              <a:cs typeface="Calibri"/>
            </a:endParaRPr>
          </a:p>
        </p:txBody>
      </p:sp>
      <p:sp>
        <p:nvSpPr>
          <p:cNvPr id="13" name="Arrow: Pentagon 10" descr="Johnke et al. citation">
            <a:extLst>
              <a:ext uri="{FF2B5EF4-FFF2-40B4-BE49-F238E27FC236}">
                <a16:creationId xmlns:a16="http://schemas.microsoft.com/office/drawing/2014/main" id="{80DF05B6-E906-4EEA-89FA-BCE6761C62ED}"/>
              </a:ext>
            </a:extLst>
          </p:cNvPr>
          <p:cNvSpPr/>
          <p:nvPr/>
        </p:nvSpPr>
        <p:spPr>
          <a:xfrm>
            <a:off x="309575" y="1938477"/>
            <a:ext cx="4618336" cy="2845587"/>
          </a:xfrm>
          <a:prstGeom prst="round2DiagRect">
            <a:avLst/>
          </a:prstGeom>
          <a:solidFill>
            <a:schemeClr val="accent2">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ea typeface="+mn-lt"/>
                <a:cs typeface="+mn-lt"/>
              </a:rPr>
              <a:t>Walters, William H. “Assessing Diversity in Academic Library Book Collections: Diversity Audit Principles and Methods.” Open Information Science 7, no. 1 (2023): 20220148. </a:t>
            </a:r>
            <a:endParaRPr lang="en-US"/>
          </a:p>
        </p:txBody>
      </p:sp>
      <p:grpSp>
        <p:nvGrpSpPr>
          <p:cNvPr id="6" name="Group 6">
            <a:extLst>
              <a:ext uri="{C183D7F6-B498-43B3-948B-1728B52AA6E4}">
                <adec:decorative xmlns:adec="http://schemas.microsoft.com/office/drawing/2017/decorative" val="1"/>
              </a:ext>
            </a:extLst>
          </p:cNvPr>
          <p:cNvGrpSpPr/>
          <p:nvPr/>
        </p:nvGrpSpPr>
        <p:grpSpPr>
          <a:xfrm>
            <a:off x="-1" y="8848750"/>
            <a:ext cx="18288001" cy="1438250"/>
            <a:chOff x="0" y="0"/>
            <a:chExt cx="5269273" cy="378798"/>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Tree>
    <p:extLst>
      <p:ext uri="{BB962C8B-B14F-4D97-AF65-F5344CB8AC3E}">
        <p14:creationId xmlns:p14="http://schemas.microsoft.com/office/powerpoint/2010/main" val="32880546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706242" y="360571"/>
            <a:ext cx="16438758"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a:ea typeface="Libre Baskerville Italics"/>
                <a:cs typeface="Helvetica"/>
                <a:sym typeface="Libre Baskerville Italics"/>
              </a:rPr>
              <a:t>Dividing Responsibilities</a:t>
            </a: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graphicFrame>
        <p:nvGraphicFramePr>
          <p:cNvPr id="2" name="Table 1">
            <a:extLst>
              <a:ext uri="{FF2B5EF4-FFF2-40B4-BE49-F238E27FC236}">
                <a16:creationId xmlns:a16="http://schemas.microsoft.com/office/drawing/2014/main" id="{3B3D5D0D-824B-6F8C-24FB-BC77C46F14C0}"/>
              </a:ext>
            </a:extLst>
          </p:cNvPr>
          <p:cNvGraphicFramePr>
            <a:graphicFrameLocks noGrp="1"/>
          </p:cNvGraphicFramePr>
          <p:nvPr>
            <p:extLst>
              <p:ext uri="{D42A27DB-BD31-4B8C-83A1-F6EECF244321}">
                <p14:modId xmlns:p14="http://schemas.microsoft.com/office/powerpoint/2010/main" val="4245733776"/>
              </p:ext>
            </p:extLst>
          </p:nvPr>
        </p:nvGraphicFramePr>
        <p:xfrm>
          <a:off x="699709" y="2163116"/>
          <a:ext cx="15560108" cy="6504807"/>
        </p:xfrm>
        <a:graphic>
          <a:graphicData uri="http://schemas.openxmlformats.org/drawingml/2006/table">
            <a:tbl>
              <a:tblPr firstRow="1" bandRow="1">
                <a:tableStyleId>{F2DE63D5-997A-4646-A377-4702673A728D}</a:tableStyleId>
              </a:tblPr>
              <a:tblGrid>
                <a:gridCol w="7780054">
                  <a:extLst>
                    <a:ext uri="{9D8B030D-6E8A-4147-A177-3AD203B41FA5}">
                      <a16:colId xmlns:a16="http://schemas.microsoft.com/office/drawing/2014/main" val="1147041424"/>
                    </a:ext>
                  </a:extLst>
                </a:gridCol>
                <a:gridCol w="7780054">
                  <a:extLst>
                    <a:ext uri="{9D8B030D-6E8A-4147-A177-3AD203B41FA5}">
                      <a16:colId xmlns:a16="http://schemas.microsoft.com/office/drawing/2014/main" val="1222906039"/>
                    </a:ext>
                  </a:extLst>
                </a:gridCol>
              </a:tblGrid>
              <a:tr h="1046839">
                <a:tc>
                  <a:txBody>
                    <a:bodyPr/>
                    <a:lstStyle/>
                    <a:p>
                      <a:r>
                        <a:rPr lang="en-US" sz="4400"/>
                        <a:t>DEI Committee</a:t>
                      </a:r>
                    </a:p>
                  </a:txBody>
                  <a:tcPr>
                    <a:solidFill>
                      <a:schemeClr val="accent3">
                        <a:lumMod val="75000"/>
                      </a:schemeClr>
                    </a:solidFill>
                  </a:tcPr>
                </a:tc>
                <a:tc>
                  <a:txBody>
                    <a:bodyPr/>
                    <a:lstStyle/>
                    <a:p>
                      <a:r>
                        <a:rPr lang="en-US" sz="4400"/>
                        <a:t>Auditors</a:t>
                      </a:r>
                    </a:p>
                  </a:txBody>
                  <a:tcPr>
                    <a:solidFill>
                      <a:schemeClr val="accent3">
                        <a:lumMod val="75000"/>
                      </a:schemeClr>
                    </a:solidFill>
                  </a:tcPr>
                </a:tc>
                <a:extLst>
                  <a:ext uri="{0D108BD9-81ED-4DB2-BD59-A6C34878D82A}">
                    <a16:rowId xmlns:a16="http://schemas.microsoft.com/office/drawing/2014/main" val="3016781371"/>
                  </a:ext>
                </a:extLst>
              </a:tr>
              <a:tr h="1682145">
                <a:tc>
                  <a:txBody>
                    <a:bodyPr/>
                    <a:lstStyle/>
                    <a:p>
                      <a:r>
                        <a:rPr lang="en-US" sz="4400"/>
                        <a:t>Handout describing methods, with examples from literature</a:t>
                      </a:r>
                    </a:p>
                  </a:txBody>
                  <a:tcPr marL="79234" marR="79234" marT="39617" marB="39617">
                    <a:solidFill>
                      <a:schemeClr val="accent3">
                        <a:lumMod val="20000"/>
                        <a:lumOff val="80000"/>
                      </a:schemeClr>
                    </a:solidFill>
                  </a:tcPr>
                </a:tc>
                <a:tc>
                  <a:txBody>
                    <a:bodyPr/>
                    <a:lstStyle/>
                    <a:p>
                      <a:r>
                        <a:rPr lang="en-US" sz="4400"/>
                        <a:t>Chose a method and focus</a:t>
                      </a:r>
                    </a:p>
                  </a:txBody>
                  <a:tcPr marL="79234" marR="79234" marT="39617" marB="39617">
                    <a:solidFill>
                      <a:schemeClr val="accent3">
                        <a:lumMod val="20000"/>
                        <a:lumOff val="80000"/>
                      </a:schemeClr>
                    </a:solidFill>
                  </a:tcPr>
                </a:tc>
                <a:extLst>
                  <a:ext uri="{0D108BD9-81ED-4DB2-BD59-A6C34878D82A}">
                    <a16:rowId xmlns:a16="http://schemas.microsoft.com/office/drawing/2014/main" val="1855356728"/>
                  </a:ext>
                </a:extLst>
              </a:tr>
              <a:tr h="1682145">
                <a:tc>
                  <a:txBody>
                    <a:bodyPr/>
                    <a:lstStyle/>
                    <a:p>
                      <a:r>
                        <a:rPr lang="en-US" sz="4400"/>
                        <a:t>Reports from Alma Analytics</a:t>
                      </a:r>
                    </a:p>
                  </a:txBody>
                  <a:tcPr marL="79234" marR="79234" marT="39617" marB="39617">
                    <a:solidFill>
                      <a:schemeClr val="accent3">
                        <a:lumMod val="20000"/>
                        <a:lumOff val="80000"/>
                      </a:schemeClr>
                    </a:solidFill>
                  </a:tcPr>
                </a:tc>
                <a:tc>
                  <a:txBody>
                    <a:bodyPr/>
                    <a:lstStyle/>
                    <a:p>
                      <a:r>
                        <a:rPr lang="en-US" sz="4400"/>
                        <a:t>Lists of relevant subject headings and call numbers</a:t>
                      </a:r>
                    </a:p>
                  </a:txBody>
                  <a:tcPr marL="79234" marR="79234" marT="39617" marB="39617">
                    <a:solidFill>
                      <a:schemeClr val="accent3">
                        <a:lumMod val="20000"/>
                        <a:lumOff val="80000"/>
                      </a:schemeClr>
                    </a:solidFill>
                  </a:tcPr>
                </a:tc>
                <a:extLst>
                  <a:ext uri="{0D108BD9-81ED-4DB2-BD59-A6C34878D82A}">
                    <a16:rowId xmlns:a16="http://schemas.microsoft.com/office/drawing/2014/main" val="2567996935"/>
                  </a:ext>
                </a:extLst>
              </a:tr>
              <a:tr h="1046839">
                <a:tc>
                  <a:txBody>
                    <a:bodyPr/>
                    <a:lstStyle/>
                    <a:p>
                      <a:r>
                        <a:rPr lang="en-US" sz="4400"/>
                        <a:t>Training in Excel</a:t>
                      </a:r>
                    </a:p>
                  </a:txBody>
                  <a:tcPr marL="79234" marR="79234" marT="39617" marB="39617">
                    <a:solidFill>
                      <a:schemeClr val="accent3">
                        <a:lumMod val="20000"/>
                        <a:lumOff val="80000"/>
                      </a:schemeClr>
                    </a:solidFill>
                  </a:tcPr>
                </a:tc>
                <a:tc>
                  <a:txBody>
                    <a:bodyPr/>
                    <a:lstStyle/>
                    <a:p>
                      <a:r>
                        <a:rPr lang="en-US" sz="4400"/>
                        <a:t>Coding (1 project)</a:t>
                      </a:r>
                    </a:p>
                  </a:txBody>
                  <a:tcPr marL="79234" marR="79234" marT="39617" marB="39617">
                    <a:solidFill>
                      <a:schemeClr val="accent3">
                        <a:lumMod val="20000"/>
                        <a:lumOff val="80000"/>
                      </a:schemeClr>
                    </a:solidFill>
                  </a:tcPr>
                </a:tc>
                <a:extLst>
                  <a:ext uri="{0D108BD9-81ED-4DB2-BD59-A6C34878D82A}">
                    <a16:rowId xmlns:a16="http://schemas.microsoft.com/office/drawing/2014/main" val="4265273913"/>
                  </a:ext>
                </a:extLst>
              </a:tr>
              <a:tr h="1046839">
                <a:tc>
                  <a:txBody>
                    <a:bodyPr/>
                    <a:lstStyle/>
                    <a:p>
                      <a:r>
                        <a:rPr lang="en-US" sz="4400"/>
                        <a:t>Create tables in Excel</a:t>
                      </a:r>
                    </a:p>
                  </a:txBody>
                  <a:tcPr marL="79234" marR="79234" marT="39617" marB="39617">
                    <a:solidFill>
                      <a:schemeClr val="accent3">
                        <a:lumMod val="20000"/>
                        <a:lumOff val="80000"/>
                      </a:schemeClr>
                    </a:solidFill>
                  </a:tcPr>
                </a:tc>
                <a:tc>
                  <a:txBody>
                    <a:bodyPr/>
                    <a:lstStyle/>
                    <a:p>
                      <a:r>
                        <a:rPr lang="en-US" sz="4400"/>
                        <a:t>Numerical analysis of findings</a:t>
                      </a:r>
                    </a:p>
                  </a:txBody>
                  <a:tcPr marL="79234" marR="79234" marT="39617" marB="39617">
                    <a:solidFill>
                      <a:schemeClr val="accent3">
                        <a:lumMod val="20000"/>
                        <a:lumOff val="80000"/>
                      </a:schemeClr>
                    </a:solidFill>
                  </a:tcPr>
                </a:tc>
                <a:extLst>
                  <a:ext uri="{0D108BD9-81ED-4DB2-BD59-A6C34878D82A}">
                    <a16:rowId xmlns:a16="http://schemas.microsoft.com/office/drawing/2014/main" val="1788036351"/>
                  </a:ext>
                </a:extLst>
              </a:tr>
            </a:tbl>
          </a:graphicData>
        </a:graphic>
      </p:graphicFrame>
    </p:spTree>
    <p:extLst>
      <p:ext uri="{BB962C8B-B14F-4D97-AF65-F5344CB8AC3E}">
        <p14:creationId xmlns:p14="http://schemas.microsoft.com/office/powerpoint/2010/main" val="24130542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318053" y="46840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a:ea typeface="+mn-ea"/>
                <a:cs typeface="Helvetica"/>
                <a:sym typeface="Libre Baskerville Italics"/>
              </a:rPr>
              <a:t>Workflow</a:t>
            </a: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sp>
        <p:nvSpPr>
          <p:cNvPr id="2" name="Content Placeholder 2">
            <a:extLst>
              <a:ext uri="{FF2B5EF4-FFF2-40B4-BE49-F238E27FC236}">
                <a16:creationId xmlns:a16="http://schemas.microsoft.com/office/drawing/2014/main" id="{6D365312-2457-AA1A-9582-5BF8F47FEBBC}"/>
              </a:ext>
            </a:extLst>
          </p:cNvPr>
          <p:cNvSpPr txBox="1">
            <a:spLocks/>
          </p:cNvSpPr>
          <p:nvPr/>
        </p:nvSpPr>
        <p:spPr>
          <a:xfrm>
            <a:off x="318054" y="1874885"/>
            <a:ext cx="16208373" cy="6968550"/>
          </a:xfrm>
          <a:prstGeom prst="rect">
            <a:avLst/>
          </a:prstGeom>
          <a:solidFill>
            <a:schemeClr val="accent3">
              <a:lumMod val="20000"/>
              <a:lumOff val="80000"/>
            </a:schemeClr>
          </a:solidFill>
        </p:spPr>
        <p:txBody>
          <a:bodyPr vert="horz" lIns="91440" tIns="45720" rIns="91440" bIns="4572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spcBef>
                <a:spcPts val="1000"/>
              </a:spcBef>
              <a:buFont typeface="Arial"/>
              <a:buChar char="•"/>
            </a:pPr>
            <a:r>
              <a:rPr lang="en-US" sz="4800"/>
              <a:t>Full cohort met every 5-8 weeks with committee</a:t>
            </a:r>
          </a:p>
          <a:p>
            <a:pPr marL="1028700" lvl="1">
              <a:lnSpc>
                <a:spcPct val="90000"/>
              </a:lnSpc>
              <a:spcBef>
                <a:spcPts val="500"/>
              </a:spcBef>
              <a:buFont typeface="Arial"/>
              <a:buChar char="–"/>
            </a:pPr>
            <a:endParaRPr lang="en-US" sz="4400">
              <a:ea typeface="Calibri"/>
              <a:cs typeface="Calibri"/>
            </a:endParaRPr>
          </a:p>
          <a:p>
            <a:pPr>
              <a:lnSpc>
                <a:spcPct val="90000"/>
              </a:lnSpc>
              <a:spcBef>
                <a:spcPts val="1000"/>
              </a:spcBef>
              <a:buFont typeface="Arial"/>
              <a:buChar char="•"/>
            </a:pPr>
            <a:r>
              <a:rPr lang="en-US" sz="4800"/>
              <a:t>Shared project folders hold data and notes</a:t>
            </a:r>
            <a:endParaRPr lang="en-US" sz="4800">
              <a:ea typeface="Calibri"/>
              <a:cs typeface="Calibri"/>
            </a:endParaRPr>
          </a:p>
          <a:p>
            <a:pPr>
              <a:lnSpc>
                <a:spcPct val="90000"/>
              </a:lnSpc>
              <a:spcBef>
                <a:spcPts val="1000"/>
              </a:spcBef>
              <a:buFont typeface="Arial"/>
              <a:buChar char="•"/>
            </a:pPr>
            <a:endParaRPr lang="en-US" sz="4800"/>
          </a:p>
          <a:p>
            <a:pPr>
              <a:lnSpc>
                <a:spcPct val="90000"/>
              </a:lnSpc>
              <a:spcBef>
                <a:spcPts val="1000"/>
              </a:spcBef>
              <a:buFont typeface="Arial"/>
              <a:buChar char="•"/>
            </a:pPr>
            <a:r>
              <a:rPr lang="en-US" sz="4800"/>
              <a:t>Individual support between meetings</a:t>
            </a:r>
            <a:endParaRPr lang="en-US" sz="4800">
              <a:ea typeface="Calibri"/>
              <a:cs typeface="Calibri"/>
            </a:endParaRPr>
          </a:p>
          <a:p>
            <a:pPr marL="1028700" lvl="1">
              <a:lnSpc>
                <a:spcPct val="90000"/>
              </a:lnSpc>
              <a:spcBef>
                <a:spcPts val="500"/>
              </a:spcBef>
              <a:buFont typeface="Arial"/>
              <a:buChar char="–"/>
            </a:pPr>
            <a:endParaRPr lang="en-US" sz="4400">
              <a:ea typeface="Calibri"/>
              <a:cs typeface="Calibri"/>
            </a:endParaRPr>
          </a:p>
          <a:p>
            <a:pPr>
              <a:buClr>
                <a:srgbClr val="8D1515"/>
              </a:buClr>
            </a:pPr>
            <a:endParaRPr lang="en-US">
              <a:ea typeface="Calibri"/>
              <a:cs typeface="Calibri"/>
            </a:endParaRPr>
          </a:p>
        </p:txBody>
      </p:sp>
    </p:spTree>
    <p:extLst>
      <p:ext uri="{BB962C8B-B14F-4D97-AF65-F5344CB8AC3E}">
        <p14:creationId xmlns:p14="http://schemas.microsoft.com/office/powerpoint/2010/main" val="15169608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318053" y="403703"/>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a:ea typeface="+mn-ea"/>
                <a:cs typeface="Helvetica"/>
                <a:sym typeface="Libre Baskerville Italics"/>
              </a:rPr>
              <a:t>Questions that Arose</a:t>
            </a: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sp>
        <p:nvSpPr>
          <p:cNvPr id="2" name="Content Placeholder 2">
            <a:extLst>
              <a:ext uri="{FF2B5EF4-FFF2-40B4-BE49-F238E27FC236}">
                <a16:creationId xmlns:a16="http://schemas.microsoft.com/office/drawing/2014/main" id="{6D365312-2457-AA1A-9582-5BF8F47FEBBC}"/>
              </a:ext>
            </a:extLst>
          </p:cNvPr>
          <p:cNvSpPr txBox="1">
            <a:spLocks/>
          </p:cNvSpPr>
          <p:nvPr/>
        </p:nvSpPr>
        <p:spPr>
          <a:xfrm>
            <a:off x="318054" y="1874885"/>
            <a:ext cx="16208373" cy="6968550"/>
          </a:xfrm>
          <a:prstGeom prst="rect">
            <a:avLst/>
          </a:prstGeom>
          <a:solidFill>
            <a:schemeClr val="accent3">
              <a:lumMod val="20000"/>
              <a:lumOff val="80000"/>
            </a:schemeClr>
          </a:solidFill>
        </p:spPr>
        <p:txBody>
          <a:bodyPr vert="horz" lIns="91440" tIns="45720" rIns="91440" bIns="4572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a:buChar char="•"/>
            </a:pPr>
            <a:r>
              <a:rPr lang="en-US" sz="4800">
                <a:solidFill>
                  <a:srgbClr val="000000"/>
                </a:solidFill>
                <a:ea typeface="+mn-lt"/>
                <a:cs typeface="+mn-lt"/>
              </a:rPr>
              <a:t>Do we want to include </a:t>
            </a:r>
            <a:r>
              <a:rPr lang="en-US" sz="4800" err="1">
                <a:solidFill>
                  <a:srgbClr val="000000"/>
                </a:solidFill>
                <a:ea typeface="+mn-lt"/>
                <a:cs typeface="+mn-lt"/>
              </a:rPr>
              <a:t>ebooks</a:t>
            </a:r>
            <a:r>
              <a:rPr lang="en-US" sz="4800">
                <a:solidFill>
                  <a:srgbClr val="000000"/>
                </a:solidFill>
                <a:ea typeface="+mn-lt"/>
                <a:cs typeface="+mn-lt"/>
              </a:rPr>
              <a:t> and print books? </a:t>
            </a:r>
            <a:endParaRPr lang="en-US">
              <a:solidFill>
                <a:srgbClr val="000000"/>
              </a:solidFill>
            </a:endParaRPr>
          </a:p>
          <a:p>
            <a:pPr>
              <a:buFont typeface="Arial"/>
              <a:buChar char="•"/>
            </a:pPr>
            <a:r>
              <a:rPr lang="en-US" sz="4800">
                <a:solidFill>
                  <a:srgbClr val="000000"/>
                </a:solidFill>
                <a:ea typeface="+mn-lt"/>
                <a:cs typeface="+mn-lt"/>
              </a:rPr>
              <a:t>Can we include journals? </a:t>
            </a:r>
            <a:endParaRPr lang="en-US"/>
          </a:p>
          <a:p>
            <a:pPr>
              <a:buFont typeface="Arial"/>
              <a:buChar char="•"/>
            </a:pPr>
            <a:r>
              <a:rPr lang="en-US" sz="4800">
                <a:solidFill>
                  <a:srgbClr val="000000"/>
                </a:solidFill>
                <a:ea typeface="+mn-lt"/>
                <a:cs typeface="+mn-lt"/>
              </a:rPr>
              <a:t>Should we include government documents? </a:t>
            </a:r>
            <a:endParaRPr lang="en-US"/>
          </a:p>
          <a:p>
            <a:pPr>
              <a:buFont typeface="Arial"/>
              <a:buChar char="•"/>
            </a:pPr>
            <a:r>
              <a:rPr lang="en-US" sz="4800">
                <a:solidFill>
                  <a:srgbClr val="000000"/>
                </a:solidFill>
                <a:ea typeface="+mn-lt"/>
                <a:cs typeface="+mn-lt"/>
              </a:rPr>
              <a:t>How many books to code? </a:t>
            </a:r>
            <a:endParaRPr lang="en-US"/>
          </a:p>
          <a:p>
            <a:pPr>
              <a:buFont typeface="Arial"/>
              <a:buChar char="•"/>
            </a:pPr>
            <a:r>
              <a:rPr lang="en-US" sz="4800">
                <a:solidFill>
                  <a:srgbClr val="000000"/>
                </a:solidFill>
                <a:ea typeface="+mn-lt"/>
                <a:cs typeface="+mn-lt"/>
              </a:rPr>
              <a:t>What characteristics to code for? </a:t>
            </a:r>
            <a:endParaRPr lang="en-US"/>
          </a:p>
          <a:p>
            <a:pPr>
              <a:buFont typeface="Arial"/>
              <a:buChar char="•"/>
            </a:pPr>
            <a:r>
              <a:rPr lang="en-US" sz="4800">
                <a:solidFill>
                  <a:srgbClr val="000000"/>
                </a:solidFill>
                <a:ea typeface="+mn-lt"/>
                <a:cs typeface="+mn-lt"/>
              </a:rPr>
              <a:t>How much searching will we do to determine what a book is about? </a:t>
            </a:r>
            <a:endParaRPr lang="en-US"/>
          </a:p>
          <a:p>
            <a:pPr>
              <a:lnSpc>
                <a:spcPct val="90000"/>
              </a:lnSpc>
              <a:spcBef>
                <a:spcPts val="1000"/>
              </a:spcBef>
              <a:buFont typeface="Arial"/>
              <a:buChar char="•"/>
            </a:pPr>
            <a:endParaRPr lang="en-US" sz="4800">
              <a:cs typeface="Calibri"/>
            </a:endParaRPr>
          </a:p>
          <a:p>
            <a:pPr marL="1028700" lvl="1">
              <a:lnSpc>
                <a:spcPct val="90000"/>
              </a:lnSpc>
              <a:spcBef>
                <a:spcPts val="500"/>
              </a:spcBef>
              <a:buFont typeface="Arial"/>
              <a:buChar char="–"/>
            </a:pPr>
            <a:endParaRPr lang="en-US" sz="4400">
              <a:ea typeface="Calibri"/>
              <a:cs typeface="Calibri"/>
            </a:endParaRPr>
          </a:p>
          <a:p>
            <a:pPr>
              <a:buClr>
                <a:srgbClr val="8D1515"/>
              </a:buClr>
            </a:pPr>
            <a:endParaRPr lang="en-US">
              <a:ea typeface="Calibri"/>
              <a:cs typeface="Calibri"/>
            </a:endParaRPr>
          </a:p>
        </p:txBody>
      </p:sp>
    </p:spTree>
    <p:extLst>
      <p:ext uri="{BB962C8B-B14F-4D97-AF65-F5344CB8AC3E}">
        <p14:creationId xmlns:p14="http://schemas.microsoft.com/office/powerpoint/2010/main" val="3400548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706242"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Some Findings</a:t>
            </a:r>
          </a:p>
        </p:txBody>
      </p:sp>
      <p:sp>
        <p:nvSpPr>
          <p:cNvPr id="2" name="Arrow: Pentagon 1">
            <a:extLst>
              <a:ext uri="{FF2B5EF4-FFF2-40B4-BE49-F238E27FC236}">
                <a16:creationId xmlns:a16="http://schemas.microsoft.com/office/drawing/2014/main" id="{E351301A-F3E7-99FA-A34E-857B85847554}"/>
              </a:ext>
            </a:extLst>
          </p:cNvPr>
          <p:cNvSpPr/>
          <p:nvPr/>
        </p:nvSpPr>
        <p:spPr>
          <a:xfrm>
            <a:off x="706241" y="1793576"/>
            <a:ext cx="4089581" cy="2252410"/>
          </a:xfrm>
          <a:prstGeom prst="homePlat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5400"/>
              <a:t>Indigenous People</a:t>
            </a:r>
          </a:p>
        </p:txBody>
      </p:sp>
      <p:graphicFrame>
        <p:nvGraphicFramePr>
          <p:cNvPr id="5" name="Table 4">
            <a:extLst>
              <a:ext uri="{FF2B5EF4-FFF2-40B4-BE49-F238E27FC236}">
                <a16:creationId xmlns:a16="http://schemas.microsoft.com/office/drawing/2014/main" id="{BA57C286-8FD8-CEE4-BF3E-4C34736AC0C0}"/>
              </a:ext>
            </a:extLst>
          </p:cNvPr>
          <p:cNvGraphicFramePr>
            <a:graphicFrameLocks noGrp="1"/>
          </p:cNvGraphicFramePr>
          <p:nvPr>
            <p:extLst>
              <p:ext uri="{D42A27DB-BD31-4B8C-83A1-F6EECF244321}">
                <p14:modId xmlns:p14="http://schemas.microsoft.com/office/powerpoint/2010/main" val="3773349338"/>
              </p:ext>
            </p:extLst>
          </p:nvPr>
        </p:nvGraphicFramePr>
        <p:xfrm>
          <a:off x="6202391" y="1787434"/>
          <a:ext cx="10333759" cy="6716743"/>
        </p:xfrm>
        <a:graphic>
          <a:graphicData uri="http://schemas.openxmlformats.org/drawingml/2006/table">
            <a:tbl>
              <a:tblPr firstRow="1" bandRow="1">
                <a:tableStyleId>{3C2FFA5D-87B4-456A-9821-1D502468CF0F}</a:tableStyleId>
              </a:tblPr>
              <a:tblGrid>
                <a:gridCol w="2862948">
                  <a:extLst>
                    <a:ext uri="{9D8B030D-6E8A-4147-A177-3AD203B41FA5}">
                      <a16:colId xmlns:a16="http://schemas.microsoft.com/office/drawing/2014/main" val="436716753"/>
                    </a:ext>
                  </a:extLst>
                </a:gridCol>
                <a:gridCol w="3387310">
                  <a:extLst>
                    <a:ext uri="{9D8B030D-6E8A-4147-A177-3AD203B41FA5}">
                      <a16:colId xmlns:a16="http://schemas.microsoft.com/office/drawing/2014/main" val="2057923410"/>
                    </a:ext>
                  </a:extLst>
                </a:gridCol>
                <a:gridCol w="4083501">
                  <a:extLst>
                    <a:ext uri="{9D8B030D-6E8A-4147-A177-3AD203B41FA5}">
                      <a16:colId xmlns:a16="http://schemas.microsoft.com/office/drawing/2014/main" val="967378417"/>
                    </a:ext>
                  </a:extLst>
                </a:gridCol>
              </a:tblGrid>
              <a:tr h="923551">
                <a:tc>
                  <a:txBody>
                    <a:bodyPr/>
                    <a:lstStyle/>
                    <a:p>
                      <a:r>
                        <a:rPr lang="en-US" sz="4800"/>
                        <a:t>LC Class</a:t>
                      </a:r>
                    </a:p>
                  </a:txBody>
                  <a:tcPr/>
                </a:tc>
                <a:tc>
                  <a:txBody>
                    <a:bodyPr/>
                    <a:lstStyle/>
                    <a:p>
                      <a:r>
                        <a:rPr lang="en-US" sz="4800"/>
                        <a:t>Print Books</a:t>
                      </a:r>
                    </a:p>
                  </a:txBody>
                  <a:tcPr/>
                </a:tc>
                <a:tc>
                  <a:txBody>
                    <a:bodyPr/>
                    <a:lstStyle/>
                    <a:p>
                      <a:r>
                        <a:rPr lang="en-US" sz="4800" err="1"/>
                        <a:t>Ebooks</a:t>
                      </a:r>
                      <a:endParaRPr lang="en-US" sz="4800"/>
                    </a:p>
                  </a:txBody>
                  <a:tcPr/>
                </a:tc>
                <a:extLst>
                  <a:ext uri="{0D108BD9-81ED-4DB2-BD59-A6C34878D82A}">
                    <a16:rowId xmlns:a16="http://schemas.microsoft.com/office/drawing/2014/main" val="808090120"/>
                  </a:ext>
                </a:extLst>
              </a:tr>
              <a:tr h="965532">
                <a:tc>
                  <a:txBody>
                    <a:bodyPr/>
                    <a:lstStyle/>
                    <a:p>
                      <a:r>
                        <a:rPr lang="en-US" sz="4800"/>
                        <a:t>E</a:t>
                      </a:r>
                    </a:p>
                  </a:txBody>
                  <a:tcPr marL="101296" marR="101296" marT="50648" marB="50648"/>
                </a:tc>
                <a:tc>
                  <a:txBody>
                    <a:bodyPr/>
                    <a:lstStyle/>
                    <a:p>
                      <a:r>
                        <a:rPr lang="en-US" sz="4800"/>
                        <a:t>3527</a:t>
                      </a:r>
                    </a:p>
                  </a:txBody>
                  <a:tcPr marL="101296" marR="101296" marT="50648" marB="50648"/>
                </a:tc>
                <a:tc>
                  <a:txBody>
                    <a:bodyPr/>
                    <a:lstStyle/>
                    <a:p>
                      <a:r>
                        <a:rPr lang="en-US" sz="4800"/>
                        <a:t>4526</a:t>
                      </a:r>
                    </a:p>
                  </a:txBody>
                  <a:tcPr marL="101296" marR="101296" marT="50648" marB="50648"/>
                </a:tc>
                <a:extLst>
                  <a:ext uri="{0D108BD9-81ED-4DB2-BD59-A6C34878D82A}">
                    <a16:rowId xmlns:a16="http://schemas.microsoft.com/office/drawing/2014/main" val="3782155676"/>
                  </a:ext>
                </a:extLst>
              </a:tr>
              <a:tr h="965532">
                <a:tc>
                  <a:txBody>
                    <a:bodyPr/>
                    <a:lstStyle/>
                    <a:p>
                      <a:r>
                        <a:rPr lang="en-US" sz="4800"/>
                        <a:t>GN</a:t>
                      </a:r>
                    </a:p>
                  </a:txBody>
                  <a:tcPr marL="101296" marR="101296" marT="50648" marB="50648"/>
                </a:tc>
                <a:tc>
                  <a:txBody>
                    <a:bodyPr/>
                    <a:lstStyle/>
                    <a:p>
                      <a:r>
                        <a:rPr lang="en-US" sz="4800"/>
                        <a:t>253</a:t>
                      </a:r>
                    </a:p>
                  </a:txBody>
                  <a:tcPr marL="101296" marR="101296" marT="50648" marB="50648"/>
                </a:tc>
                <a:tc>
                  <a:txBody>
                    <a:bodyPr/>
                    <a:lstStyle/>
                    <a:p>
                      <a:pPr lvl="0">
                        <a:buNone/>
                      </a:pPr>
                      <a:r>
                        <a:rPr lang="en-US" sz="4800"/>
                        <a:t>437</a:t>
                      </a:r>
                    </a:p>
                  </a:txBody>
                  <a:tcPr marL="101296" marR="101296" marT="50648" marB="50648"/>
                </a:tc>
                <a:extLst>
                  <a:ext uri="{0D108BD9-81ED-4DB2-BD59-A6C34878D82A}">
                    <a16:rowId xmlns:a16="http://schemas.microsoft.com/office/drawing/2014/main" val="2357425251"/>
                  </a:ext>
                </a:extLst>
              </a:tr>
              <a:tr h="965532">
                <a:tc>
                  <a:txBody>
                    <a:bodyPr/>
                    <a:lstStyle/>
                    <a:p>
                      <a:pPr lvl="0">
                        <a:buNone/>
                      </a:pPr>
                      <a:r>
                        <a:rPr lang="en-US" sz="4800"/>
                        <a:t>J</a:t>
                      </a:r>
                    </a:p>
                  </a:txBody>
                  <a:tcPr marL="101296" marR="101296" marT="50648" marB="50648"/>
                </a:tc>
                <a:tc>
                  <a:txBody>
                    <a:bodyPr/>
                    <a:lstStyle/>
                    <a:p>
                      <a:pPr lvl="0">
                        <a:buNone/>
                      </a:pPr>
                      <a:r>
                        <a:rPr lang="en-US" sz="4800"/>
                        <a:t>2560</a:t>
                      </a:r>
                    </a:p>
                  </a:txBody>
                  <a:tcPr marL="101296" marR="101296" marT="50648" marB="50648"/>
                </a:tc>
                <a:tc>
                  <a:txBody>
                    <a:bodyPr/>
                    <a:lstStyle/>
                    <a:p>
                      <a:pPr lvl="0">
                        <a:buNone/>
                      </a:pPr>
                      <a:r>
                        <a:rPr lang="en-US" sz="4800"/>
                        <a:t>1</a:t>
                      </a:r>
                    </a:p>
                  </a:txBody>
                  <a:tcPr marL="101296" marR="101296" marT="50648" marB="50648"/>
                </a:tc>
                <a:extLst>
                  <a:ext uri="{0D108BD9-81ED-4DB2-BD59-A6C34878D82A}">
                    <a16:rowId xmlns:a16="http://schemas.microsoft.com/office/drawing/2014/main" val="3456505896"/>
                  </a:ext>
                </a:extLst>
              </a:tr>
              <a:tr h="965532">
                <a:tc>
                  <a:txBody>
                    <a:bodyPr/>
                    <a:lstStyle/>
                    <a:p>
                      <a:pPr lvl="0">
                        <a:buNone/>
                      </a:pPr>
                      <a:r>
                        <a:rPr lang="en-US" sz="4800"/>
                        <a:t>KF</a:t>
                      </a:r>
                    </a:p>
                  </a:txBody>
                  <a:tcPr marL="101296" marR="101296" marT="50648" marB="50648"/>
                </a:tc>
                <a:tc>
                  <a:txBody>
                    <a:bodyPr/>
                    <a:lstStyle/>
                    <a:p>
                      <a:pPr lvl="0">
                        <a:buNone/>
                      </a:pPr>
                      <a:r>
                        <a:rPr lang="en-US" sz="4800"/>
                        <a:t>73</a:t>
                      </a:r>
                    </a:p>
                  </a:txBody>
                  <a:tcPr marL="101296" marR="101296" marT="50648" marB="50648"/>
                </a:tc>
                <a:tc>
                  <a:txBody>
                    <a:bodyPr/>
                    <a:lstStyle/>
                    <a:p>
                      <a:pPr lvl="0">
                        <a:buNone/>
                      </a:pPr>
                      <a:r>
                        <a:rPr lang="en-US" sz="4800"/>
                        <a:t>846</a:t>
                      </a:r>
                    </a:p>
                  </a:txBody>
                  <a:tcPr marL="101296" marR="101296" marT="50648" marB="50648"/>
                </a:tc>
                <a:extLst>
                  <a:ext uri="{0D108BD9-81ED-4DB2-BD59-A6C34878D82A}">
                    <a16:rowId xmlns:a16="http://schemas.microsoft.com/office/drawing/2014/main" val="1548275599"/>
                  </a:ext>
                </a:extLst>
              </a:tr>
              <a:tr h="965532">
                <a:tc>
                  <a:txBody>
                    <a:bodyPr/>
                    <a:lstStyle/>
                    <a:p>
                      <a:r>
                        <a:rPr lang="en-US" sz="4800"/>
                        <a:t>Unknown</a:t>
                      </a:r>
                    </a:p>
                  </a:txBody>
                  <a:tcPr marL="101296" marR="101296" marT="50648" marB="50648"/>
                </a:tc>
                <a:tc>
                  <a:txBody>
                    <a:bodyPr/>
                    <a:lstStyle/>
                    <a:p>
                      <a:r>
                        <a:rPr lang="en-US" sz="4800"/>
                        <a:t>1002</a:t>
                      </a:r>
                    </a:p>
                  </a:txBody>
                  <a:tcPr marL="101296" marR="101296" marT="50648" marB="50648"/>
                </a:tc>
                <a:tc>
                  <a:txBody>
                    <a:bodyPr/>
                    <a:lstStyle/>
                    <a:p>
                      <a:r>
                        <a:rPr lang="en-US" sz="4800"/>
                        <a:t>3521</a:t>
                      </a:r>
                    </a:p>
                  </a:txBody>
                  <a:tcPr marL="101296" marR="101296" marT="50648" marB="50648"/>
                </a:tc>
                <a:extLst>
                  <a:ext uri="{0D108BD9-81ED-4DB2-BD59-A6C34878D82A}">
                    <a16:rowId xmlns:a16="http://schemas.microsoft.com/office/drawing/2014/main" val="1241007319"/>
                  </a:ext>
                </a:extLst>
              </a:tr>
              <a:tr h="965532">
                <a:tc>
                  <a:txBody>
                    <a:bodyPr/>
                    <a:lstStyle/>
                    <a:p>
                      <a:r>
                        <a:rPr lang="en-US" sz="4800"/>
                        <a:t>Total</a:t>
                      </a:r>
                    </a:p>
                  </a:txBody>
                  <a:tcPr marL="101296" marR="101296" marT="50648" marB="50648"/>
                </a:tc>
                <a:tc>
                  <a:txBody>
                    <a:bodyPr/>
                    <a:lstStyle/>
                    <a:p>
                      <a:r>
                        <a:rPr lang="en-US" sz="4800"/>
                        <a:t>9107</a:t>
                      </a:r>
                    </a:p>
                  </a:txBody>
                  <a:tcPr marL="101296" marR="101296" marT="50648" marB="50648"/>
                </a:tc>
                <a:tc>
                  <a:txBody>
                    <a:bodyPr/>
                    <a:lstStyle/>
                    <a:p>
                      <a:r>
                        <a:rPr lang="en-US" sz="4800"/>
                        <a:t>11140</a:t>
                      </a:r>
                    </a:p>
                  </a:txBody>
                  <a:tcPr marL="101296" marR="101296" marT="50648" marB="50648"/>
                </a:tc>
                <a:extLst>
                  <a:ext uri="{0D108BD9-81ED-4DB2-BD59-A6C34878D82A}">
                    <a16:rowId xmlns:a16="http://schemas.microsoft.com/office/drawing/2014/main" val="2888433231"/>
                  </a:ext>
                </a:extLst>
              </a:tr>
            </a:tbl>
          </a:graphicData>
        </a:graphic>
      </p:graphicFrame>
    </p:spTree>
    <p:extLst>
      <p:ext uri="{BB962C8B-B14F-4D97-AF65-F5344CB8AC3E}">
        <p14:creationId xmlns:p14="http://schemas.microsoft.com/office/powerpoint/2010/main" val="37820343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p:cNvSpPr>
          <p:nvPr/>
        </p:nvSpPr>
        <p:spPr>
          <a:xfrm>
            <a:off x="706242"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Some Findings</a:t>
            </a:r>
          </a:p>
        </p:txBody>
      </p:sp>
      <p:sp>
        <p:nvSpPr>
          <p:cNvPr id="2" name="Arrow: Pentagon 1">
            <a:extLst>
              <a:ext uri="{FF2B5EF4-FFF2-40B4-BE49-F238E27FC236}">
                <a16:creationId xmlns:a16="http://schemas.microsoft.com/office/drawing/2014/main" id="{E351301A-F3E7-99FA-A34E-857B85847554}"/>
              </a:ext>
            </a:extLst>
          </p:cNvPr>
          <p:cNvSpPr/>
          <p:nvPr/>
        </p:nvSpPr>
        <p:spPr>
          <a:xfrm>
            <a:off x="706242" y="2136642"/>
            <a:ext cx="4089581" cy="2252410"/>
          </a:xfrm>
          <a:prstGeom prst="homePlat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5400"/>
              <a:t>Indigenous People</a:t>
            </a:r>
          </a:p>
        </p:txBody>
      </p:sp>
      <p:sp>
        <p:nvSpPr>
          <p:cNvPr id="5" name="Title 4">
            <a:extLst>
              <a:ext uri="{FF2B5EF4-FFF2-40B4-BE49-F238E27FC236}">
                <a16:creationId xmlns:a16="http://schemas.microsoft.com/office/drawing/2014/main" id="{A83852CF-4943-76F8-4170-F5AEE785EE8E}"/>
              </a:ext>
            </a:extLst>
          </p:cNvPr>
          <p:cNvSpPr txBox="1">
            <a:spLocks noGrp="1"/>
          </p:cNvSpPr>
          <p:nvPr>
            <p:ph type="title" idx="4294967295"/>
          </p:nvPr>
        </p:nvSpPr>
        <p:spPr>
          <a:xfrm>
            <a:off x="4996571" y="2126592"/>
            <a:ext cx="13312995" cy="424731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a:ln>
                  <a:noFill/>
                </a:ln>
                <a:solidFill>
                  <a:schemeClr val="tx1"/>
                </a:solidFill>
                <a:effectLst/>
                <a:uLnTx/>
                <a:uFillTx/>
                <a:latin typeface="+mn-lt"/>
                <a:ea typeface="+mn-ea"/>
                <a:cs typeface="+mn-cs"/>
              </a:rPr>
              <a:t>Subject Headings found in E</a:t>
            </a:r>
            <a:endParaRPr kumimoji="0" lang="en-US" sz="5400" b="0" i="0" u="none" strike="noStrike" kern="1200" cap="none" spc="0" normalizeH="0" baseline="0" noProof="0">
              <a:ln>
                <a:noFill/>
              </a:ln>
              <a:solidFill>
                <a:schemeClr val="tx1"/>
              </a:solidFill>
              <a:effectLst/>
              <a:uLnTx/>
              <a:uFillTx/>
              <a:latin typeface="+mn-lt"/>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chemeClr val="tx1"/>
              </a:solidFill>
              <a:effectLst/>
              <a:uLnTx/>
              <a:uFillTx/>
              <a:latin typeface="+mn-lt"/>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srgbClr val="242424"/>
                </a:solidFill>
                <a:effectLst/>
                <a:highlight>
                  <a:srgbClr val="FFFFFF"/>
                </a:highlight>
                <a:uLnTx/>
                <a:uFillTx/>
                <a:latin typeface="Aptos Narrow"/>
                <a:ea typeface="+mn-ea"/>
                <a:cs typeface="+mn-cs"/>
              </a:rPr>
              <a:t>Indians of North America—Religion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srgbClr val="242424"/>
                </a:solidFill>
                <a:effectLst/>
                <a:highlight>
                  <a:srgbClr val="FFFFFF"/>
                </a:highlight>
                <a:uLnTx/>
                <a:uFillTx/>
                <a:latin typeface="Aptos Narrow"/>
                <a:ea typeface="+mn-ea"/>
                <a:cs typeface="+mn-cs"/>
              </a:rPr>
              <a:t>Indians of North America—Food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srgbClr val="242424"/>
                </a:solidFill>
                <a:effectLst/>
                <a:highlight>
                  <a:srgbClr val="FFFFFF"/>
                </a:highlight>
                <a:uLnTx/>
                <a:uFillTx/>
                <a:latin typeface="Aptos Narrow"/>
                <a:ea typeface="+mn-ea"/>
                <a:cs typeface="+mn-cs"/>
              </a:rPr>
              <a:t>Indians of North America — Funeral customs and rites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a:ln>
                  <a:noFill/>
                </a:ln>
                <a:solidFill>
                  <a:srgbClr val="242424"/>
                </a:solidFill>
                <a:effectLst/>
                <a:highlight>
                  <a:srgbClr val="FFFFFF"/>
                </a:highlight>
                <a:uLnTx/>
                <a:uFillTx/>
                <a:latin typeface="Aptos Narrow"/>
                <a:ea typeface="+mn-ea"/>
                <a:cs typeface="+mn-cs"/>
              </a:rPr>
              <a:t>Indian arts — North America</a:t>
            </a:r>
            <a:endParaRPr kumimoji="0" lang="en-US" sz="4800" b="0" i="0" u="none" strike="noStrike" kern="1200" cap="none" spc="0" normalizeH="0" baseline="0" noProof="0">
              <a:ln>
                <a:noFill/>
              </a:ln>
              <a:solidFill>
                <a:schemeClr val="tx1"/>
              </a:solidFill>
              <a:effectLst/>
              <a:uLnTx/>
              <a:uFillTx/>
              <a:latin typeface="Aptos Narrow"/>
              <a:ea typeface="+mn-ea"/>
              <a:cs typeface="+mn-cs"/>
            </a:endParaRPr>
          </a:p>
        </p:txBody>
      </p:sp>
    </p:spTree>
    <p:extLst>
      <p:ext uri="{BB962C8B-B14F-4D97-AF65-F5344CB8AC3E}">
        <p14:creationId xmlns:p14="http://schemas.microsoft.com/office/powerpoint/2010/main" val="13828316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lassweb heading for BL directing American Indian topics to classes E and F under history">
            <a:extLst>
              <a:ext uri="{FF2B5EF4-FFF2-40B4-BE49-F238E27FC236}">
                <a16:creationId xmlns:a16="http://schemas.microsoft.com/office/drawing/2014/main" id="{CA9D2C5E-455B-D3CA-32B4-4F7C9EA6BE49}"/>
              </a:ext>
            </a:extLst>
          </p:cNvPr>
          <p:cNvPicPr>
            <a:picLocks noChangeAspect="1"/>
          </p:cNvPicPr>
          <p:nvPr/>
        </p:nvPicPr>
        <p:blipFill>
          <a:blip r:embed="rId3"/>
          <a:stretch>
            <a:fillRect/>
          </a:stretch>
        </p:blipFill>
        <p:spPr>
          <a:xfrm>
            <a:off x="4223799" y="2144922"/>
            <a:ext cx="13765422" cy="1144797"/>
          </a:xfrm>
          <a:prstGeom prst="rect">
            <a:avLst/>
          </a:prstGeom>
          <a:solidFill>
            <a:srgbClr val="000000">
              <a:shade val="95000"/>
            </a:srgbClr>
          </a:solidFill>
          <a:ln w="12700" cap="sq">
            <a:solidFill>
              <a:schemeClr val="accent6">
                <a:lumMod val="75000"/>
              </a:schemeClr>
            </a:solidFill>
            <a:miter lim="800000"/>
          </a:ln>
          <a:effectLst>
            <a:outerShdw blurRad="254000" dist="190500" dir="2700000" sy="90000" algn="bl" rotWithShape="0">
              <a:srgbClr val="000000">
                <a:alpha val="40000"/>
              </a:srgbClr>
            </a:outerShdw>
          </a:effectLst>
        </p:spPr>
      </p:pic>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4"/>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5"/>
            <a:stretch>
              <a:fillRect/>
            </a:stretch>
          </a:blipFill>
        </p:spPr>
        <p:txBody>
          <a:bodyPr/>
          <a:lstStyle/>
          <a:p>
            <a:endParaRPr lang="en-US"/>
          </a:p>
        </p:txBody>
      </p:sp>
      <p:sp>
        <p:nvSpPr>
          <p:cNvPr id="12" name="TextBox 12"/>
          <p:cNvSpPr txBox="1">
            <a:spLocks/>
          </p:cNvSpPr>
          <p:nvPr/>
        </p:nvSpPr>
        <p:spPr>
          <a:xfrm>
            <a:off x="706242"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Some Findings</a:t>
            </a:r>
          </a:p>
        </p:txBody>
      </p:sp>
      <p:sp>
        <p:nvSpPr>
          <p:cNvPr id="2" name="Title 1">
            <a:extLst>
              <a:ext uri="{FF2B5EF4-FFF2-40B4-BE49-F238E27FC236}">
                <a16:creationId xmlns:a16="http://schemas.microsoft.com/office/drawing/2014/main" id="{E351301A-F3E7-99FA-A34E-857B85847554}"/>
              </a:ext>
            </a:extLst>
          </p:cNvPr>
          <p:cNvSpPr>
            <a:spLocks noGrp="1"/>
          </p:cNvSpPr>
          <p:nvPr>
            <p:ph type="title" idx="4294967295"/>
          </p:nvPr>
        </p:nvSpPr>
        <p:spPr>
          <a:xfrm>
            <a:off x="706242" y="2136642"/>
            <a:ext cx="4089581" cy="2252410"/>
          </a:xfrm>
          <a:prstGeom prst="homePlate">
            <a:avLst/>
          </a:prstGeom>
          <a:solidFill>
            <a:schemeClr val="accent1"/>
          </a:solidFill>
          <a:ln w="25400" cap="flat" cmpd="sng" algn="ctr">
            <a:solidFill>
              <a:schemeClr val="accent1">
                <a:shade val="15000"/>
              </a:schemeClr>
            </a:solidFill>
            <a:prstDash val="soli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a:ln>
                  <a:noFill/>
                </a:ln>
                <a:solidFill>
                  <a:schemeClr val="lt1"/>
                </a:solidFill>
                <a:effectLst/>
                <a:uLnTx/>
                <a:uFillTx/>
                <a:latin typeface="+mn-lt"/>
                <a:ea typeface="+mn-ea"/>
                <a:cs typeface="+mn-cs"/>
              </a:rPr>
              <a:t>Indigenous People</a:t>
            </a:r>
          </a:p>
        </p:txBody>
      </p:sp>
      <p:pic>
        <p:nvPicPr>
          <p:cNvPr id="3" name="Picture 2" descr="Classweb headings for E98 history containing religion and mythology">
            <a:extLst>
              <a:ext uri="{FF2B5EF4-FFF2-40B4-BE49-F238E27FC236}">
                <a16:creationId xmlns:a16="http://schemas.microsoft.com/office/drawing/2014/main" id="{7DEAAE54-DA56-AFEA-8886-263C6A18CE8C}"/>
              </a:ext>
            </a:extLst>
          </p:cNvPr>
          <p:cNvPicPr>
            <a:picLocks noChangeAspect="1"/>
          </p:cNvPicPr>
          <p:nvPr/>
        </p:nvPicPr>
        <p:blipFill>
          <a:blip r:embed="rId6"/>
          <a:stretch>
            <a:fillRect/>
          </a:stretch>
        </p:blipFill>
        <p:spPr>
          <a:xfrm>
            <a:off x="1390651" y="4633015"/>
            <a:ext cx="15851755" cy="3997084"/>
          </a:xfrm>
          <a:prstGeom prst="rect">
            <a:avLst/>
          </a:prstGeom>
          <a:ln w="6350" cap="sq">
            <a:solidFill>
              <a:schemeClr val="accent6">
                <a:lumMod val="75000"/>
              </a:schemeClr>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168899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706242"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Some Findings </a:t>
            </a:r>
          </a:p>
        </p:txBody>
      </p:sp>
      <p:sp>
        <p:nvSpPr>
          <p:cNvPr id="2" name="Title 1">
            <a:extLst>
              <a:ext uri="{FF2B5EF4-FFF2-40B4-BE49-F238E27FC236}">
                <a16:creationId xmlns:a16="http://schemas.microsoft.com/office/drawing/2014/main" id="{766FFB1A-3572-3EBB-CC53-11D682995681}"/>
              </a:ext>
            </a:extLst>
          </p:cNvPr>
          <p:cNvSpPr>
            <a:spLocks/>
          </p:cNvSpPr>
          <p:nvPr/>
        </p:nvSpPr>
        <p:spPr>
          <a:xfrm>
            <a:off x="706242" y="1575926"/>
            <a:ext cx="4322958" cy="2252410"/>
          </a:xfrm>
          <a:prstGeom prst="homePlate">
            <a:avLst/>
          </a:prstGeom>
          <a:solidFill>
            <a:schemeClr val="accent6">
              <a:lumMod val="75000"/>
            </a:schemeClr>
          </a:solidFill>
          <a:ln w="25400" cap="flat" cmpd="sng" algn="ctr">
            <a:solidFill>
              <a:schemeClr val="accent1">
                <a:shade val="15000"/>
              </a:schemeClr>
            </a:solidFill>
            <a:prstDash val="soli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a:ln>
                  <a:noFill/>
                </a:ln>
                <a:solidFill>
                  <a:schemeClr val="lt1"/>
                </a:solidFill>
                <a:effectLst/>
                <a:uLnTx/>
                <a:uFillTx/>
                <a:latin typeface="+mn-lt"/>
                <a:ea typeface="+mn-ea"/>
                <a:cs typeface="+mn-cs"/>
              </a:rPr>
              <a:t>World War II</a:t>
            </a:r>
          </a:p>
        </p:txBody>
      </p:sp>
      <p:graphicFrame>
        <p:nvGraphicFramePr>
          <p:cNvPr id="3" name="Content Placeholder 4">
            <a:extLst>
              <a:ext uri="{FF2B5EF4-FFF2-40B4-BE49-F238E27FC236}">
                <a16:creationId xmlns:a16="http://schemas.microsoft.com/office/drawing/2014/main" id="{30AA588B-0F62-D4DD-6791-F8D432369A78}"/>
              </a:ext>
            </a:extLst>
          </p:cNvPr>
          <p:cNvGraphicFramePr>
            <a:graphicFrameLocks/>
          </p:cNvGraphicFramePr>
          <p:nvPr>
            <p:extLst>
              <p:ext uri="{D42A27DB-BD31-4B8C-83A1-F6EECF244321}">
                <p14:modId xmlns:p14="http://schemas.microsoft.com/office/powerpoint/2010/main" val="323631166"/>
              </p:ext>
            </p:extLst>
          </p:nvPr>
        </p:nvGraphicFramePr>
        <p:xfrm>
          <a:off x="5181600" y="1460966"/>
          <a:ext cx="12400137" cy="7387786"/>
        </p:xfrm>
        <a:graphic>
          <a:graphicData uri="http://schemas.openxmlformats.org/drawingml/2006/table">
            <a:tbl>
              <a:tblPr firstRow="1" bandRow="1">
                <a:tableStyleId>{1FECB4D8-DB02-4DC6-A0A2-4F2EBAE1DC90}</a:tableStyleId>
              </a:tblPr>
              <a:tblGrid>
                <a:gridCol w="3098799">
                  <a:extLst>
                    <a:ext uri="{9D8B030D-6E8A-4147-A177-3AD203B41FA5}">
                      <a16:colId xmlns:a16="http://schemas.microsoft.com/office/drawing/2014/main" val="219286267"/>
                    </a:ext>
                  </a:extLst>
                </a:gridCol>
                <a:gridCol w="1346199">
                  <a:extLst>
                    <a:ext uri="{9D8B030D-6E8A-4147-A177-3AD203B41FA5}">
                      <a16:colId xmlns:a16="http://schemas.microsoft.com/office/drawing/2014/main" val="547829397"/>
                    </a:ext>
                  </a:extLst>
                </a:gridCol>
                <a:gridCol w="1269997">
                  <a:extLst>
                    <a:ext uri="{9D8B030D-6E8A-4147-A177-3AD203B41FA5}">
                      <a16:colId xmlns:a16="http://schemas.microsoft.com/office/drawing/2014/main" val="4176779476"/>
                    </a:ext>
                  </a:extLst>
                </a:gridCol>
                <a:gridCol w="1473200">
                  <a:extLst>
                    <a:ext uri="{9D8B030D-6E8A-4147-A177-3AD203B41FA5}">
                      <a16:colId xmlns:a16="http://schemas.microsoft.com/office/drawing/2014/main" val="2305942645"/>
                    </a:ext>
                  </a:extLst>
                </a:gridCol>
                <a:gridCol w="1397000">
                  <a:extLst>
                    <a:ext uri="{9D8B030D-6E8A-4147-A177-3AD203B41FA5}">
                      <a16:colId xmlns:a16="http://schemas.microsoft.com/office/drawing/2014/main" val="801690909"/>
                    </a:ext>
                  </a:extLst>
                </a:gridCol>
                <a:gridCol w="1375665">
                  <a:extLst>
                    <a:ext uri="{9D8B030D-6E8A-4147-A177-3AD203B41FA5}">
                      <a16:colId xmlns:a16="http://schemas.microsoft.com/office/drawing/2014/main" val="2255832403"/>
                    </a:ext>
                  </a:extLst>
                </a:gridCol>
                <a:gridCol w="1317704">
                  <a:extLst>
                    <a:ext uri="{9D8B030D-6E8A-4147-A177-3AD203B41FA5}">
                      <a16:colId xmlns:a16="http://schemas.microsoft.com/office/drawing/2014/main" val="808707330"/>
                    </a:ext>
                  </a:extLst>
                </a:gridCol>
                <a:gridCol w="1121573">
                  <a:extLst>
                    <a:ext uri="{9D8B030D-6E8A-4147-A177-3AD203B41FA5}">
                      <a16:colId xmlns:a16="http://schemas.microsoft.com/office/drawing/2014/main" val="2171634014"/>
                    </a:ext>
                  </a:extLst>
                </a:gridCol>
              </a:tblGrid>
              <a:tr h="1497266">
                <a:tc>
                  <a:txBody>
                    <a:bodyPr/>
                    <a:lstStyle/>
                    <a:p>
                      <a:r>
                        <a:rPr lang="en-US" sz="2400" cap="none" spc="0">
                          <a:solidFill>
                            <a:srgbClr val="000000"/>
                          </a:solidFill>
                          <a:effectLst/>
                        </a:rPr>
                        <a:t>Location (Geographic setting/focus)</a:t>
                      </a:r>
                    </a:p>
                  </a:txBody>
                  <a:tcPr marL="44755" marR="63936" marT="12787" marB="95904" anchor="b"/>
                </a:tc>
                <a:tc>
                  <a:txBody>
                    <a:bodyPr/>
                    <a:lstStyle/>
                    <a:p>
                      <a:r>
                        <a:rPr lang="en-US" sz="2400" cap="none" spc="0">
                          <a:solidFill>
                            <a:srgbClr val="000000"/>
                          </a:solidFill>
                          <a:effectLst/>
                        </a:rPr>
                        <a:t>Gender (GN)</a:t>
                      </a:r>
                    </a:p>
                  </a:txBody>
                  <a:tcPr marL="44755" marR="63936" marT="12787" marB="95904" anchor="b"/>
                </a:tc>
                <a:tc>
                  <a:txBody>
                    <a:bodyPr/>
                    <a:lstStyle/>
                    <a:p>
                      <a:r>
                        <a:rPr lang="en-US" sz="2400" cap="none" spc="0">
                          <a:solidFill>
                            <a:srgbClr val="000000"/>
                          </a:solidFill>
                          <a:effectLst/>
                        </a:rPr>
                        <a:t>Religion (RL)</a:t>
                      </a:r>
                    </a:p>
                  </a:txBody>
                  <a:tcPr marL="44755" marR="63936" marT="12787" marB="95904" anchor="b"/>
                </a:tc>
                <a:tc>
                  <a:txBody>
                    <a:bodyPr/>
                    <a:lstStyle/>
                    <a:p>
                      <a:r>
                        <a:rPr lang="en-US" sz="2400" cap="none" spc="0">
                          <a:solidFill>
                            <a:srgbClr val="000000"/>
                          </a:solidFill>
                          <a:effectLst/>
                        </a:rPr>
                        <a:t>Non-White (NW)</a:t>
                      </a:r>
                    </a:p>
                  </a:txBody>
                  <a:tcPr marL="44755" marR="63936" marT="12787" marB="95904" anchor="b"/>
                </a:tc>
                <a:tc>
                  <a:txBody>
                    <a:bodyPr/>
                    <a:lstStyle/>
                    <a:p>
                      <a:r>
                        <a:rPr lang="en-US" sz="2400" cap="none" spc="0">
                          <a:solidFill>
                            <a:srgbClr val="000000"/>
                          </a:solidFill>
                          <a:effectLst/>
                        </a:rPr>
                        <a:t>Sexuality (SX)</a:t>
                      </a:r>
                    </a:p>
                  </a:txBody>
                  <a:tcPr marL="44755" marR="63936" marT="12787" marB="95904" anchor="b"/>
                </a:tc>
                <a:tc>
                  <a:txBody>
                    <a:bodyPr/>
                    <a:lstStyle/>
                    <a:p>
                      <a:pPr algn="just"/>
                      <a:r>
                        <a:rPr lang="en-US" sz="2400" cap="none" spc="0">
                          <a:solidFill>
                            <a:srgbClr val="000000"/>
                          </a:solidFill>
                          <a:effectLst/>
                        </a:rPr>
                        <a:t>Holocaust</a:t>
                      </a:r>
                    </a:p>
                  </a:txBody>
                  <a:tcPr marL="44755" marR="63936" marT="12787" marB="95904" anchor="b"/>
                </a:tc>
                <a:tc>
                  <a:txBody>
                    <a:bodyPr/>
                    <a:lstStyle/>
                    <a:p>
                      <a:r>
                        <a:rPr lang="en-US" sz="2400" cap="none" spc="0">
                          <a:solidFill>
                            <a:srgbClr val="000000"/>
                          </a:solidFill>
                          <a:effectLst/>
                        </a:rPr>
                        <a:t>None</a:t>
                      </a:r>
                    </a:p>
                  </a:txBody>
                  <a:tcPr marL="44755" marR="63936" marT="12787" marB="95904" anchor="b"/>
                </a:tc>
                <a:tc>
                  <a:txBody>
                    <a:bodyPr/>
                    <a:lstStyle/>
                    <a:p>
                      <a:r>
                        <a:rPr lang="en-US" sz="2400" cap="none" spc="0">
                          <a:solidFill>
                            <a:srgbClr val="000000"/>
                          </a:solidFill>
                          <a:effectLst/>
                        </a:rPr>
                        <a:t>Total</a:t>
                      </a:r>
                    </a:p>
                  </a:txBody>
                  <a:tcPr marL="44755" marR="63936" marT="12787" marB="95904" anchor="b"/>
                </a:tc>
                <a:extLst>
                  <a:ext uri="{0D108BD9-81ED-4DB2-BD59-A6C34878D82A}">
                    <a16:rowId xmlns:a16="http://schemas.microsoft.com/office/drawing/2014/main" val="2357070734"/>
                  </a:ext>
                </a:extLst>
              </a:tr>
              <a:tr h="589052">
                <a:tc>
                  <a:txBody>
                    <a:bodyPr/>
                    <a:lstStyle/>
                    <a:p>
                      <a:r>
                        <a:rPr lang="en-US" sz="2800" cap="none" spc="0">
                          <a:solidFill>
                            <a:srgbClr val="000000"/>
                          </a:solidFill>
                          <a:effectLst/>
                        </a:rPr>
                        <a:t>Africa</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1.2%</a:t>
                      </a:r>
                    </a:p>
                  </a:txBody>
                  <a:tcPr marL="44755" marR="63936" marT="12787" marB="95904" anchor="ctr"/>
                </a:tc>
                <a:tc>
                  <a:txBody>
                    <a:bodyPr/>
                    <a:lstStyle/>
                    <a:p>
                      <a:pPr algn="r"/>
                      <a:r>
                        <a:rPr lang="en-US" sz="2800" cap="none" spc="0">
                          <a:solidFill>
                            <a:srgbClr val="000000"/>
                          </a:solidFill>
                          <a:effectLst/>
                        </a:rPr>
                        <a:t>1.2%</a:t>
                      </a:r>
                    </a:p>
                  </a:txBody>
                  <a:tcPr marL="44755" marR="63936" marT="12787" marB="95904" anchor="ctr"/>
                </a:tc>
                <a:extLst>
                  <a:ext uri="{0D108BD9-81ED-4DB2-BD59-A6C34878D82A}">
                    <a16:rowId xmlns:a16="http://schemas.microsoft.com/office/drawing/2014/main" val="3906011327"/>
                  </a:ext>
                </a:extLst>
              </a:tr>
              <a:tr h="589052">
                <a:tc>
                  <a:txBody>
                    <a:bodyPr/>
                    <a:lstStyle/>
                    <a:p>
                      <a:r>
                        <a:rPr lang="en-US" sz="2800" cap="none" spc="0">
                          <a:solidFill>
                            <a:srgbClr val="000000"/>
                          </a:solidFill>
                          <a:effectLst/>
                        </a:rPr>
                        <a:t>Americas</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tc>
                  <a:txBody>
                    <a:bodyPr/>
                    <a:lstStyle/>
                    <a:p>
                      <a:pPr algn="r"/>
                      <a:r>
                        <a:rPr lang="en-US" sz="2800" cap="none" spc="0">
                          <a:solidFill>
                            <a:srgbClr val="000000"/>
                          </a:solidFill>
                          <a:effectLst/>
                        </a:rPr>
                        <a:t>2.0%</a:t>
                      </a:r>
                    </a:p>
                  </a:txBody>
                  <a:tcPr marL="44755" marR="63936" marT="12787" marB="95904" anchor="ctr"/>
                </a:tc>
                <a:tc>
                  <a:txBody>
                    <a:bodyPr/>
                    <a:lstStyle/>
                    <a:p>
                      <a:pPr algn="r"/>
                      <a:r>
                        <a:rPr lang="en-US" sz="2800" cap="none" spc="0">
                          <a:solidFill>
                            <a:srgbClr val="000000"/>
                          </a:solidFill>
                          <a:effectLst/>
                        </a:rPr>
                        <a:t>3.6%</a:t>
                      </a:r>
                    </a:p>
                  </a:txBody>
                  <a:tcPr marL="44755" marR="63936" marT="12787" marB="95904" anchor="ctr"/>
                </a:tc>
                <a:extLst>
                  <a:ext uri="{0D108BD9-81ED-4DB2-BD59-A6C34878D82A}">
                    <a16:rowId xmlns:a16="http://schemas.microsoft.com/office/drawing/2014/main" val="363196767"/>
                  </a:ext>
                </a:extLst>
              </a:tr>
              <a:tr h="589052">
                <a:tc>
                  <a:txBody>
                    <a:bodyPr/>
                    <a:lstStyle/>
                    <a:p>
                      <a:r>
                        <a:rPr lang="en-US" sz="2800" cap="none" spc="0">
                          <a:solidFill>
                            <a:srgbClr val="000000"/>
                          </a:solidFill>
                          <a:effectLst/>
                        </a:rPr>
                        <a:t>Asia/Pacific</a:t>
                      </a:r>
                    </a:p>
                  </a:txBody>
                  <a:tcPr marL="44755" marR="63936" marT="12787" marB="95904" anchor="ctr"/>
                </a:tc>
                <a:tc>
                  <a:txBody>
                    <a:bodyPr/>
                    <a:lstStyle/>
                    <a:p>
                      <a:pPr algn="r"/>
                      <a:r>
                        <a:rPr lang="en-US" sz="2800" cap="none" spc="0">
                          <a:solidFill>
                            <a:srgbClr val="000000"/>
                          </a:solidFill>
                          <a:effectLst/>
                        </a:rPr>
                        <a:t>0.8%</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6.0%</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7.6%</a:t>
                      </a:r>
                    </a:p>
                  </a:txBody>
                  <a:tcPr marL="44755" marR="63936" marT="12787" marB="95904" anchor="ctr"/>
                </a:tc>
                <a:tc>
                  <a:txBody>
                    <a:bodyPr/>
                    <a:lstStyle/>
                    <a:p>
                      <a:pPr algn="r"/>
                      <a:r>
                        <a:rPr lang="en-US" sz="2800" cap="none" spc="0">
                          <a:solidFill>
                            <a:srgbClr val="000000"/>
                          </a:solidFill>
                          <a:effectLst/>
                        </a:rPr>
                        <a:t>14.4%</a:t>
                      </a:r>
                    </a:p>
                  </a:txBody>
                  <a:tcPr marL="44755" marR="63936" marT="12787" marB="95904" anchor="ctr"/>
                </a:tc>
                <a:extLst>
                  <a:ext uri="{0D108BD9-81ED-4DB2-BD59-A6C34878D82A}">
                    <a16:rowId xmlns:a16="http://schemas.microsoft.com/office/drawing/2014/main" val="1216204696"/>
                  </a:ext>
                </a:extLst>
              </a:tr>
              <a:tr h="589052">
                <a:tc>
                  <a:txBody>
                    <a:bodyPr/>
                    <a:lstStyle/>
                    <a:p>
                      <a:r>
                        <a:rPr lang="en-US" sz="2800" cap="none" spc="0">
                          <a:solidFill>
                            <a:srgbClr val="000000"/>
                          </a:solidFill>
                          <a:effectLst/>
                        </a:rPr>
                        <a:t>Australia</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extLst>
                  <a:ext uri="{0D108BD9-81ED-4DB2-BD59-A6C34878D82A}">
                    <a16:rowId xmlns:a16="http://schemas.microsoft.com/office/drawing/2014/main" val="3986245597"/>
                  </a:ext>
                </a:extLst>
              </a:tr>
              <a:tr h="589052">
                <a:tc>
                  <a:txBody>
                    <a:bodyPr/>
                    <a:lstStyle/>
                    <a:p>
                      <a:r>
                        <a:rPr lang="en-US" sz="2800" cap="none" spc="0">
                          <a:solidFill>
                            <a:srgbClr val="000000"/>
                          </a:solidFill>
                          <a:effectLst/>
                        </a:rPr>
                        <a:t>Eastern Europe</a:t>
                      </a:r>
                    </a:p>
                  </a:txBody>
                  <a:tcPr marL="44755" marR="63936" marT="12787" marB="95904" anchor="ctr"/>
                </a:tc>
                <a:tc>
                  <a:txBody>
                    <a:bodyPr/>
                    <a:lstStyle/>
                    <a:p>
                      <a:pPr algn="r"/>
                      <a:r>
                        <a:rPr lang="en-US" sz="2800" cap="none" spc="0">
                          <a:solidFill>
                            <a:srgbClr val="000000"/>
                          </a:solidFill>
                          <a:effectLst/>
                        </a:rPr>
                        <a:t>0.8%</a:t>
                      </a:r>
                    </a:p>
                  </a:txBody>
                  <a:tcPr marL="44755" marR="63936" marT="12787" marB="95904" anchor="ctr"/>
                </a:tc>
                <a:tc>
                  <a:txBody>
                    <a:bodyPr/>
                    <a:lstStyle/>
                    <a:p>
                      <a:pPr algn="r"/>
                      <a:r>
                        <a:rPr lang="en-US" sz="2800" cap="none" spc="0">
                          <a:solidFill>
                            <a:srgbClr val="000000"/>
                          </a:solidFill>
                          <a:effectLst/>
                        </a:rPr>
                        <a:t>7.6%</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8.0%</a:t>
                      </a:r>
                    </a:p>
                  </a:txBody>
                  <a:tcPr marL="44755" marR="63936" marT="12787" marB="95904" anchor="ctr"/>
                </a:tc>
                <a:tc>
                  <a:txBody>
                    <a:bodyPr/>
                    <a:lstStyle/>
                    <a:p>
                      <a:pPr algn="r"/>
                      <a:r>
                        <a:rPr lang="en-US" sz="2800" cap="none" spc="0">
                          <a:solidFill>
                            <a:srgbClr val="000000"/>
                          </a:solidFill>
                          <a:effectLst/>
                        </a:rPr>
                        <a:t>11.6%</a:t>
                      </a:r>
                    </a:p>
                  </a:txBody>
                  <a:tcPr marL="44755" marR="63936" marT="12787" marB="95904" anchor="ctr"/>
                </a:tc>
                <a:tc>
                  <a:txBody>
                    <a:bodyPr/>
                    <a:lstStyle/>
                    <a:p>
                      <a:pPr algn="r"/>
                      <a:r>
                        <a:rPr lang="en-US" sz="2800" cap="none" spc="0">
                          <a:solidFill>
                            <a:srgbClr val="000000"/>
                          </a:solidFill>
                          <a:effectLst/>
                        </a:rPr>
                        <a:t>22.4%</a:t>
                      </a:r>
                    </a:p>
                  </a:txBody>
                  <a:tcPr marL="44755" marR="63936" marT="12787" marB="95904" anchor="ctr"/>
                </a:tc>
                <a:extLst>
                  <a:ext uri="{0D108BD9-81ED-4DB2-BD59-A6C34878D82A}">
                    <a16:rowId xmlns:a16="http://schemas.microsoft.com/office/drawing/2014/main" val="1639669368"/>
                  </a:ext>
                </a:extLst>
              </a:tr>
              <a:tr h="589052">
                <a:tc>
                  <a:txBody>
                    <a:bodyPr/>
                    <a:lstStyle/>
                    <a:p>
                      <a:r>
                        <a:rPr lang="en-US" sz="2800" cap="none" spc="0">
                          <a:solidFill>
                            <a:srgbClr val="000000"/>
                          </a:solidFill>
                          <a:effectLst/>
                        </a:rPr>
                        <a:t>Global</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2.0%</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tc>
                  <a:txBody>
                    <a:bodyPr/>
                    <a:lstStyle/>
                    <a:p>
                      <a:pPr algn="r"/>
                      <a:r>
                        <a:rPr lang="en-US" sz="2800" cap="none" spc="0">
                          <a:solidFill>
                            <a:srgbClr val="000000"/>
                          </a:solidFill>
                          <a:effectLst/>
                        </a:rPr>
                        <a:t>2.4%</a:t>
                      </a:r>
                    </a:p>
                  </a:txBody>
                  <a:tcPr marL="44755" marR="63936" marT="12787" marB="95904" anchor="ctr"/>
                </a:tc>
                <a:tc>
                  <a:txBody>
                    <a:bodyPr/>
                    <a:lstStyle/>
                    <a:p>
                      <a:pPr algn="r"/>
                      <a:r>
                        <a:rPr lang="en-US" sz="2800" cap="none" spc="0">
                          <a:solidFill>
                            <a:srgbClr val="000000"/>
                          </a:solidFill>
                          <a:effectLst/>
                        </a:rPr>
                        <a:t>6.0%</a:t>
                      </a:r>
                    </a:p>
                  </a:txBody>
                  <a:tcPr marL="44755" marR="63936" marT="12787" marB="95904" anchor="ctr"/>
                </a:tc>
                <a:tc>
                  <a:txBody>
                    <a:bodyPr/>
                    <a:lstStyle/>
                    <a:p>
                      <a:pPr algn="r"/>
                      <a:r>
                        <a:rPr lang="en-US" sz="2800" cap="none" spc="0">
                          <a:solidFill>
                            <a:srgbClr val="000000"/>
                          </a:solidFill>
                          <a:effectLst/>
                        </a:rPr>
                        <a:t>8.8%</a:t>
                      </a:r>
                    </a:p>
                  </a:txBody>
                  <a:tcPr marL="44755" marR="63936" marT="12787" marB="95904" anchor="ctr"/>
                </a:tc>
                <a:extLst>
                  <a:ext uri="{0D108BD9-81ED-4DB2-BD59-A6C34878D82A}">
                    <a16:rowId xmlns:a16="http://schemas.microsoft.com/office/drawing/2014/main" val="1022605707"/>
                  </a:ext>
                </a:extLst>
              </a:tr>
              <a:tr h="589052">
                <a:tc>
                  <a:txBody>
                    <a:bodyPr/>
                    <a:lstStyle/>
                    <a:p>
                      <a:r>
                        <a:rPr lang="en-US" sz="2800" cap="none" spc="0">
                          <a:solidFill>
                            <a:srgbClr val="000000"/>
                          </a:solidFill>
                          <a:effectLst/>
                        </a:rPr>
                        <a:t>Middle East</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0.8%</a:t>
                      </a:r>
                    </a:p>
                  </a:txBody>
                  <a:tcPr marL="44755" marR="63936" marT="12787" marB="95904" anchor="ctr"/>
                </a:tc>
                <a:tc>
                  <a:txBody>
                    <a:bodyPr/>
                    <a:lstStyle/>
                    <a:p>
                      <a:pPr algn="r"/>
                      <a:r>
                        <a:rPr lang="en-US" sz="2800" cap="none" spc="0">
                          <a:solidFill>
                            <a:srgbClr val="000000"/>
                          </a:solidFill>
                          <a:effectLst/>
                        </a:rPr>
                        <a:t>0.8%</a:t>
                      </a:r>
                    </a:p>
                  </a:txBody>
                  <a:tcPr marL="44755" marR="63936" marT="12787" marB="95904" anchor="ctr"/>
                </a:tc>
                <a:tc>
                  <a:txBody>
                    <a:bodyPr/>
                    <a:lstStyle/>
                    <a:p>
                      <a:pPr algn="r"/>
                      <a:r>
                        <a:rPr lang="en-US" sz="2800" cap="none" spc="0">
                          <a:solidFill>
                            <a:srgbClr val="000000"/>
                          </a:solidFill>
                          <a:effectLst/>
                        </a:rPr>
                        <a:t>1.6%</a:t>
                      </a:r>
                    </a:p>
                  </a:txBody>
                  <a:tcPr marL="44755" marR="63936" marT="12787" marB="95904" anchor="ctr"/>
                </a:tc>
                <a:extLst>
                  <a:ext uri="{0D108BD9-81ED-4DB2-BD59-A6C34878D82A}">
                    <a16:rowId xmlns:a16="http://schemas.microsoft.com/office/drawing/2014/main" val="1753157015"/>
                  </a:ext>
                </a:extLst>
              </a:tr>
              <a:tr h="589052">
                <a:tc>
                  <a:txBody>
                    <a:bodyPr/>
                    <a:lstStyle/>
                    <a:p>
                      <a:r>
                        <a:rPr lang="en-US" sz="2800" cap="none" spc="0">
                          <a:solidFill>
                            <a:srgbClr val="000000"/>
                          </a:solidFill>
                          <a:effectLst/>
                        </a:rPr>
                        <a:t>US</a:t>
                      </a:r>
                    </a:p>
                  </a:txBody>
                  <a:tcPr marL="44755" marR="63936" marT="12787" marB="95904" anchor="ctr"/>
                </a:tc>
                <a:tc>
                  <a:txBody>
                    <a:bodyPr/>
                    <a:lstStyle/>
                    <a:p>
                      <a:pPr algn="r"/>
                      <a:r>
                        <a:rPr lang="en-US" sz="2800" cap="none" spc="0">
                          <a:solidFill>
                            <a:srgbClr val="000000"/>
                          </a:solidFill>
                          <a:effectLst/>
                        </a:rPr>
                        <a:t>1.2%</a:t>
                      </a:r>
                    </a:p>
                  </a:txBody>
                  <a:tcPr marL="44755" marR="63936" marT="12787" marB="95904" anchor="ctr"/>
                </a:tc>
                <a:tc>
                  <a:txBody>
                    <a:bodyPr/>
                    <a:lstStyle/>
                    <a:p>
                      <a:pPr algn="r"/>
                      <a:r>
                        <a:rPr lang="en-US" sz="2800" cap="none" spc="0">
                          <a:solidFill>
                            <a:srgbClr val="000000"/>
                          </a:solidFill>
                          <a:effectLst/>
                        </a:rPr>
                        <a:t>0.4%</a:t>
                      </a:r>
                    </a:p>
                  </a:txBody>
                  <a:tcPr marL="44755" marR="63936" marT="12787" marB="95904" anchor="ctr"/>
                </a:tc>
                <a:tc>
                  <a:txBody>
                    <a:bodyPr/>
                    <a:lstStyle/>
                    <a:p>
                      <a:pPr algn="r"/>
                      <a:r>
                        <a:rPr lang="en-US" sz="2800" cap="none" spc="0">
                          <a:solidFill>
                            <a:srgbClr val="000000"/>
                          </a:solidFill>
                          <a:effectLst/>
                        </a:rPr>
                        <a:t>3.2%</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1.2%</a:t>
                      </a:r>
                    </a:p>
                  </a:txBody>
                  <a:tcPr marL="44755" marR="63936" marT="12787" marB="95904" anchor="ctr"/>
                </a:tc>
                <a:tc>
                  <a:txBody>
                    <a:bodyPr/>
                    <a:lstStyle/>
                    <a:p>
                      <a:pPr algn="r"/>
                      <a:r>
                        <a:rPr lang="en-US" sz="2800" cap="none" spc="0">
                          <a:solidFill>
                            <a:srgbClr val="000000"/>
                          </a:solidFill>
                          <a:effectLst/>
                        </a:rPr>
                        <a:t>16.0%</a:t>
                      </a:r>
                    </a:p>
                  </a:txBody>
                  <a:tcPr marL="44755" marR="63936" marT="12787" marB="95904" anchor="ctr"/>
                </a:tc>
                <a:tc>
                  <a:txBody>
                    <a:bodyPr/>
                    <a:lstStyle/>
                    <a:p>
                      <a:pPr algn="r"/>
                      <a:r>
                        <a:rPr lang="en-US" sz="2800" cap="none" spc="0">
                          <a:solidFill>
                            <a:srgbClr val="000000"/>
                          </a:solidFill>
                          <a:effectLst/>
                        </a:rPr>
                        <a:t>21.6%</a:t>
                      </a:r>
                    </a:p>
                  </a:txBody>
                  <a:tcPr marL="44755" marR="63936" marT="12787" marB="95904" anchor="ctr"/>
                </a:tc>
                <a:extLst>
                  <a:ext uri="{0D108BD9-81ED-4DB2-BD59-A6C34878D82A}">
                    <a16:rowId xmlns:a16="http://schemas.microsoft.com/office/drawing/2014/main" val="3290790634"/>
                  </a:ext>
                </a:extLst>
              </a:tr>
              <a:tr h="589052">
                <a:tc>
                  <a:txBody>
                    <a:bodyPr/>
                    <a:lstStyle/>
                    <a:p>
                      <a:r>
                        <a:rPr lang="en-US" sz="2800" cap="none" spc="0">
                          <a:solidFill>
                            <a:srgbClr val="000000"/>
                          </a:solidFill>
                          <a:effectLst/>
                        </a:rPr>
                        <a:t>Western Europe</a:t>
                      </a:r>
                    </a:p>
                  </a:txBody>
                  <a:tcPr marL="44755" marR="63936" marT="12787" marB="95904" anchor="ctr"/>
                </a:tc>
                <a:tc>
                  <a:txBody>
                    <a:bodyPr/>
                    <a:lstStyle/>
                    <a:p>
                      <a:pPr algn="r"/>
                      <a:r>
                        <a:rPr lang="en-US" sz="2800" cap="none" spc="0">
                          <a:solidFill>
                            <a:srgbClr val="000000"/>
                          </a:solidFill>
                          <a:effectLst/>
                        </a:rPr>
                        <a:t>4.4%</a:t>
                      </a:r>
                    </a:p>
                  </a:txBody>
                  <a:tcPr marL="44755" marR="63936" marT="12787" marB="95904" anchor="ctr"/>
                </a:tc>
                <a:tc>
                  <a:txBody>
                    <a:bodyPr/>
                    <a:lstStyle/>
                    <a:p>
                      <a:pPr algn="r"/>
                      <a:r>
                        <a:rPr lang="en-US" sz="2800" cap="none" spc="0">
                          <a:solidFill>
                            <a:srgbClr val="000000"/>
                          </a:solidFill>
                          <a:effectLst/>
                        </a:rPr>
                        <a:t>6.0%</a:t>
                      </a:r>
                    </a:p>
                  </a:txBody>
                  <a:tcPr marL="44755" marR="63936" marT="12787" marB="95904" anchor="ctr"/>
                </a:tc>
                <a:tc>
                  <a:txBody>
                    <a:bodyPr/>
                    <a:lstStyle/>
                    <a:p>
                      <a:pPr algn="r"/>
                      <a:r>
                        <a:rPr lang="en-US" sz="2800" cap="none" spc="0">
                          <a:solidFill>
                            <a:srgbClr val="000000"/>
                          </a:solidFill>
                          <a:effectLst/>
                        </a:rPr>
                        <a:t>1.2%</a:t>
                      </a:r>
                    </a:p>
                  </a:txBody>
                  <a:tcPr marL="44755" marR="63936" marT="12787" marB="95904" anchor="ctr"/>
                </a:tc>
                <a:tc>
                  <a:txBody>
                    <a:bodyPr/>
                    <a:lstStyle/>
                    <a:p>
                      <a:pPr algn="r"/>
                      <a:r>
                        <a:rPr lang="en-US" sz="2800" cap="none" spc="0">
                          <a:solidFill>
                            <a:srgbClr val="000000"/>
                          </a:solidFill>
                          <a:effectLst/>
                        </a:rPr>
                        <a:t>0.0%</a:t>
                      </a:r>
                    </a:p>
                  </a:txBody>
                  <a:tcPr marL="44755" marR="63936" marT="12787" marB="95904" anchor="ctr"/>
                </a:tc>
                <a:tc>
                  <a:txBody>
                    <a:bodyPr/>
                    <a:lstStyle/>
                    <a:p>
                      <a:pPr algn="r"/>
                      <a:r>
                        <a:rPr lang="en-US" sz="2800" cap="none" spc="0">
                          <a:solidFill>
                            <a:srgbClr val="000000"/>
                          </a:solidFill>
                          <a:effectLst/>
                        </a:rPr>
                        <a:t>8.8%</a:t>
                      </a:r>
                    </a:p>
                  </a:txBody>
                  <a:tcPr marL="44755" marR="63936" marT="12787" marB="95904" anchor="ctr"/>
                </a:tc>
                <a:tc>
                  <a:txBody>
                    <a:bodyPr/>
                    <a:lstStyle/>
                    <a:p>
                      <a:pPr algn="r"/>
                      <a:r>
                        <a:rPr lang="en-US" sz="2800" cap="none" spc="0">
                          <a:solidFill>
                            <a:srgbClr val="000000"/>
                          </a:solidFill>
                          <a:effectLst/>
                        </a:rPr>
                        <a:t>34.4%</a:t>
                      </a:r>
                    </a:p>
                  </a:txBody>
                  <a:tcPr marL="44755" marR="63936" marT="12787" marB="95904" anchor="ctr"/>
                </a:tc>
                <a:tc>
                  <a:txBody>
                    <a:bodyPr/>
                    <a:lstStyle/>
                    <a:p>
                      <a:pPr algn="r"/>
                      <a:r>
                        <a:rPr lang="en-US" sz="2800" cap="none" spc="0">
                          <a:solidFill>
                            <a:srgbClr val="000000"/>
                          </a:solidFill>
                          <a:effectLst/>
                        </a:rPr>
                        <a:t>48.4%</a:t>
                      </a:r>
                    </a:p>
                  </a:txBody>
                  <a:tcPr marL="44755" marR="63936" marT="12787" marB="95904" anchor="ctr"/>
                </a:tc>
                <a:extLst>
                  <a:ext uri="{0D108BD9-81ED-4DB2-BD59-A6C34878D82A}">
                    <a16:rowId xmlns:a16="http://schemas.microsoft.com/office/drawing/2014/main" val="1053184919"/>
                  </a:ext>
                </a:extLst>
              </a:tr>
              <a:tr h="589052">
                <a:tc>
                  <a:txBody>
                    <a:bodyPr/>
                    <a:lstStyle/>
                    <a:p>
                      <a:r>
                        <a:rPr lang="en-US" sz="2800" cap="none" spc="0">
                          <a:solidFill>
                            <a:srgbClr val="000000"/>
                          </a:solidFill>
                          <a:effectLst/>
                        </a:rPr>
                        <a:t>Total</a:t>
                      </a:r>
                    </a:p>
                  </a:txBody>
                  <a:tcPr marL="44755" marR="63936" marT="12787" marB="95904" anchor="ctr"/>
                </a:tc>
                <a:tc>
                  <a:txBody>
                    <a:bodyPr/>
                    <a:lstStyle/>
                    <a:p>
                      <a:pPr algn="r"/>
                      <a:r>
                        <a:rPr lang="en-US" sz="2800" cap="none" spc="0">
                          <a:solidFill>
                            <a:srgbClr val="000000"/>
                          </a:solidFill>
                          <a:effectLst/>
                        </a:rPr>
                        <a:t>5.6%</a:t>
                      </a:r>
                    </a:p>
                  </a:txBody>
                  <a:tcPr marL="44755" marR="63936" marT="12787" marB="95904" anchor="ctr"/>
                </a:tc>
                <a:tc>
                  <a:txBody>
                    <a:bodyPr/>
                    <a:lstStyle/>
                    <a:p>
                      <a:pPr algn="r"/>
                      <a:r>
                        <a:rPr lang="en-US" sz="2800" cap="none" spc="0">
                          <a:solidFill>
                            <a:srgbClr val="000000"/>
                          </a:solidFill>
                          <a:effectLst/>
                        </a:rPr>
                        <a:t>12.8%</a:t>
                      </a:r>
                    </a:p>
                  </a:txBody>
                  <a:tcPr marL="44755" marR="63936" marT="12787" marB="95904" anchor="ctr"/>
                </a:tc>
                <a:tc>
                  <a:txBody>
                    <a:bodyPr/>
                    <a:lstStyle/>
                    <a:p>
                      <a:pPr algn="r"/>
                      <a:r>
                        <a:rPr lang="en-US" sz="2800" cap="none" spc="0">
                          <a:solidFill>
                            <a:srgbClr val="000000"/>
                          </a:solidFill>
                          <a:effectLst/>
                        </a:rPr>
                        <a:t>10.0%</a:t>
                      </a:r>
                    </a:p>
                  </a:txBody>
                  <a:tcPr marL="44755" marR="63936" marT="12787" marB="95904" anchor="ctr"/>
                </a:tc>
                <a:tc>
                  <a:txBody>
                    <a:bodyPr/>
                    <a:lstStyle/>
                    <a:p>
                      <a:pPr algn="r"/>
                      <a:r>
                        <a:rPr lang="en-US" sz="2800" cap="none" spc="0">
                          <a:solidFill>
                            <a:srgbClr val="000000"/>
                          </a:solidFill>
                          <a:effectLst/>
                        </a:rPr>
                        <a:t>1.2%</a:t>
                      </a:r>
                    </a:p>
                  </a:txBody>
                  <a:tcPr marL="44755" marR="63936" marT="12787" marB="95904" anchor="ctr"/>
                </a:tc>
                <a:tc>
                  <a:txBody>
                    <a:bodyPr/>
                    <a:lstStyle/>
                    <a:p>
                      <a:pPr algn="r"/>
                      <a:r>
                        <a:rPr lang="en-US" sz="2800" cap="none" spc="0">
                          <a:solidFill>
                            <a:srgbClr val="000000"/>
                          </a:solidFill>
                          <a:effectLst/>
                        </a:rPr>
                        <a:t>16.4%</a:t>
                      </a:r>
                    </a:p>
                  </a:txBody>
                  <a:tcPr marL="44755" marR="63936" marT="12787" marB="95904" anchor="ctr"/>
                </a:tc>
                <a:tc>
                  <a:txBody>
                    <a:bodyPr/>
                    <a:lstStyle/>
                    <a:p>
                      <a:pPr algn="r"/>
                      <a:r>
                        <a:rPr lang="en-US" sz="2800" cap="none" spc="0">
                          <a:solidFill>
                            <a:srgbClr val="000000"/>
                          </a:solidFill>
                          <a:effectLst/>
                        </a:rPr>
                        <a:t>66.0%</a:t>
                      </a:r>
                    </a:p>
                  </a:txBody>
                  <a:tcPr marL="44755" marR="63936" marT="12787" marB="95904" anchor="ctr"/>
                </a:tc>
                <a:tc>
                  <a:txBody>
                    <a:bodyPr/>
                    <a:lstStyle/>
                    <a:p>
                      <a:pPr algn="r"/>
                      <a:r>
                        <a:rPr lang="en-US" sz="2800" cap="none" spc="0">
                          <a:solidFill>
                            <a:srgbClr val="000000"/>
                          </a:solidFill>
                        </a:rPr>
                        <a:t>250</a:t>
                      </a:r>
                    </a:p>
                  </a:txBody>
                  <a:tcPr marL="44755" marR="63936" marT="12787" marB="95904" anchor="ctr"/>
                </a:tc>
                <a:extLst>
                  <a:ext uri="{0D108BD9-81ED-4DB2-BD59-A6C34878D82A}">
                    <a16:rowId xmlns:a16="http://schemas.microsoft.com/office/drawing/2014/main" val="3914316203"/>
                  </a:ext>
                </a:extLst>
              </a:tr>
            </a:tbl>
          </a:graphicData>
        </a:graphic>
      </p:graphicFrame>
    </p:spTree>
    <p:extLst>
      <p:ext uri="{BB962C8B-B14F-4D97-AF65-F5344CB8AC3E}">
        <p14:creationId xmlns:p14="http://schemas.microsoft.com/office/powerpoint/2010/main" val="20387587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a:spLocks/>
          </p:cNvSpPr>
          <p:nvPr/>
        </p:nvSpPr>
        <p:spPr>
          <a:xfrm>
            <a:off x="706242"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Some Findings</a:t>
            </a:r>
          </a:p>
        </p:txBody>
      </p:sp>
      <p:graphicFrame>
        <p:nvGraphicFramePr>
          <p:cNvPr id="3" name="Table 2">
            <a:extLst>
              <a:ext uri="{FF2B5EF4-FFF2-40B4-BE49-F238E27FC236}">
                <a16:creationId xmlns:a16="http://schemas.microsoft.com/office/drawing/2014/main" id="{F05B6E4F-E8A7-3C52-6B4F-30C4ABD89845}"/>
              </a:ext>
            </a:extLst>
          </p:cNvPr>
          <p:cNvGraphicFramePr>
            <a:graphicFrameLocks noGrp="1"/>
          </p:cNvGraphicFramePr>
          <p:nvPr>
            <p:extLst>
              <p:ext uri="{D42A27DB-BD31-4B8C-83A1-F6EECF244321}">
                <p14:modId xmlns:p14="http://schemas.microsoft.com/office/powerpoint/2010/main" val="398430165"/>
              </p:ext>
            </p:extLst>
          </p:nvPr>
        </p:nvGraphicFramePr>
        <p:xfrm>
          <a:off x="5315785" y="1620135"/>
          <a:ext cx="12662640" cy="5048922"/>
        </p:xfrm>
        <a:graphic>
          <a:graphicData uri="http://schemas.openxmlformats.org/drawingml/2006/table">
            <a:tbl>
              <a:tblPr firstRow="1" bandRow="1">
                <a:tableStyleId>{FABFCF23-3B69-468F-B69F-88F6DE6A72F2}</a:tableStyleId>
              </a:tblPr>
              <a:tblGrid>
                <a:gridCol w="2532528">
                  <a:extLst>
                    <a:ext uri="{9D8B030D-6E8A-4147-A177-3AD203B41FA5}">
                      <a16:colId xmlns:a16="http://schemas.microsoft.com/office/drawing/2014/main" val="28725729"/>
                    </a:ext>
                  </a:extLst>
                </a:gridCol>
                <a:gridCol w="2532528">
                  <a:extLst>
                    <a:ext uri="{9D8B030D-6E8A-4147-A177-3AD203B41FA5}">
                      <a16:colId xmlns:a16="http://schemas.microsoft.com/office/drawing/2014/main" val="1241634977"/>
                    </a:ext>
                  </a:extLst>
                </a:gridCol>
                <a:gridCol w="2456151">
                  <a:extLst>
                    <a:ext uri="{9D8B030D-6E8A-4147-A177-3AD203B41FA5}">
                      <a16:colId xmlns:a16="http://schemas.microsoft.com/office/drawing/2014/main" val="4146914166"/>
                    </a:ext>
                  </a:extLst>
                </a:gridCol>
                <a:gridCol w="2608905">
                  <a:extLst>
                    <a:ext uri="{9D8B030D-6E8A-4147-A177-3AD203B41FA5}">
                      <a16:colId xmlns:a16="http://schemas.microsoft.com/office/drawing/2014/main" val="1773170174"/>
                    </a:ext>
                  </a:extLst>
                </a:gridCol>
                <a:gridCol w="2532528">
                  <a:extLst>
                    <a:ext uri="{9D8B030D-6E8A-4147-A177-3AD203B41FA5}">
                      <a16:colId xmlns:a16="http://schemas.microsoft.com/office/drawing/2014/main" val="950550221"/>
                    </a:ext>
                  </a:extLst>
                </a:gridCol>
              </a:tblGrid>
              <a:tr h="1299882">
                <a:tc>
                  <a:txBody>
                    <a:bodyPr/>
                    <a:lstStyle/>
                    <a:p>
                      <a:endParaRPr lang="en-US" sz="3600"/>
                    </a:p>
                  </a:txBody>
                  <a:tcPr>
                    <a:solidFill>
                      <a:schemeClr val="accent1">
                        <a:lumMod val="50000"/>
                      </a:schemeClr>
                    </a:solidFill>
                  </a:tcPr>
                </a:tc>
                <a:tc>
                  <a:txBody>
                    <a:bodyPr/>
                    <a:lstStyle/>
                    <a:p>
                      <a:r>
                        <a:rPr lang="en-US" sz="3600"/>
                        <a:t>Title</a:t>
                      </a:r>
                    </a:p>
                  </a:txBody>
                  <a:tcPr>
                    <a:solidFill>
                      <a:schemeClr val="accent1">
                        <a:lumMod val="50000"/>
                      </a:schemeClr>
                    </a:solidFill>
                  </a:tcPr>
                </a:tc>
                <a:tc>
                  <a:txBody>
                    <a:bodyPr/>
                    <a:lstStyle/>
                    <a:p>
                      <a:r>
                        <a:rPr lang="en-US" sz="3600"/>
                        <a:t>Description</a:t>
                      </a:r>
                    </a:p>
                  </a:txBody>
                  <a:tcPr>
                    <a:solidFill>
                      <a:schemeClr val="accent1">
                        <a:lumMod val="50000"/>
                      </a:schemeClr>
                    </a:solidFill>
                  </a:tcPr>
                </a:tc>
                <a:tc>
                  <a:txBody>
                    <a:bodyPr/>
                    <a:lstStyle/>
                    <a:p>
                      <a:r>
                        <a:rPr lang="en-US" sz="3600"/>
                        <a:t>Subjects</a:t>
                      </a:r>
                    </a:p>
                  </a:txBody>
                  <a:tcPr>
                    <a:solidFill>
                      <a:schemeClr val="accent1">
                        <a:lumMod val="50000"/>
                      </a:schemeClr>
                    </a:solidFill>
                  </a:tcPr>
                </a:tc>
                <a:tc>
                  <a:txBody>
                    <a:bodyPr/>
                    <a:lstStyle/>
                    <a:p>
                      <a:r>
                        <a:rPr lang="en-US" sz="3600"/>
                        <a:t>Total</a:t>
                      </a:r>
                    </a:p>
                  </a:txBody>
                  <a:tcPr>
                    <a:solidFill>
                      <a:schemeClr val="accent1">
                        <a:lumMod val="50000"/>
                      </a:schemeClr>
                    </a:solidFill>
                  </a:tcPr>
                </a:tc>
                <a:extLst>
                  <a:ext uri="{0D108BD9-81ED-4DB2-BD59-A6C34878D82A}">
                    <a16:rowId xmlns:a16="http://schemas.microsoft.com/office/drawing/2014/main" val="1146168251"/>
                  </a:ext>
                </a:extLst>
              </a:tr>
              <a:tr h="370840">
                <a:tc>
                  <a:txBody>
                    <a:bodyPr/>
                    <a:lstStyle/>
                    <a:p>
                      <a:r>
                        <a:rPr lang="en-US" sz="3600"/>
                        <a:t>East Asia</a:t>
                      </a:r>
                    </a:p>
                  </a:txBody>
                  <a:tcPr/>
                </a:tc>
                <a:tc>
                  <a:txBody>
                    <a:bodyPr/>
                    <a:lstStyle/>
                    <a:p>
                      <a:r>
                        <a:rPr lang="en-US" sz="3600"/>
                        <a:t>165 (1.01%)</a:t>
                      </a:r>
                    </a:p>
                  </a:txBody>
                  <a:tcPr/>
                </a:tc>
                <a:tc>
                  <a:txBody>
                    <a:bodyPr/>
                    <a:lstStyle/>
                    <a:p>
                      <a:r>
                        <a:rPr lang="en-US" sz="3600"/>
                        <a:t>545 (3.34%)</a:t>
                      </a:r>
                    </a:p>
                  </a:txBody>
                  <a:tcPr/>
                </a:tc>
                <a:tc>
                  <a:txBody>
                    <a:bodyPr/>
                    <a:lstStyle/>
                    <a:p>
                      <a:r>
                        <a:rPr lang="en-US" sz="3600"/>
                        <a:t>168 (1.03%)</a:t>
                      </a:r>
                    </a:p>
                  </a:txBody>
                  <a:tcPr/>
                </a:tc>
                <a:tc>
                  <a:txBody>
                    <a:bodyPr/>
                    <a:lstStyle/>
                    <a:p>
                      <a:r>
                        <a:rPr lang="en-US" sz="3600"/>
                        <a:t>588 (3.6%)</a:t>
                      </a:r>
                    </a:p>
                  </a:txBody>
                  <a:tcPr/>
                </a:tc>
                <a:extLst>
                  <a:ext uri="{0D108BD9-81ED-4DB2-BD59-A6C34878D82A}">
                    <a16:rowId xmlns:a16="http://schemas.microsoft.com/office/drawing/2014/main" val="221892431"/>
                  </a:ext>
                </a:extLst>
              </a:tr>
              <a:tr h="370840">
                <a:tc>
                  <a:txBody>
                    <a:bodyPr/>
                    <a:lstStyle/>
                    <a:p>
                      <a:r>
                        <a:rPr lang="en-US" sz="3600"/>
                        <a:t>Southeast Asia</a:t>
                      </a:r>
                    </a:p>
                  </a:txBody>
                  <a:tcPr/>
                </a:tc>
                <a:tc>
                  <a:txBody>
                    <a:bodyPr/>
                    <a:lstStyle/>
                    <a:p>
                      <a:r>
                        <a:rPr lang="en-US" sz="3600"/>
                        <a:t>58 (0.36%)</a:t>
                      </a:r>
                    </a:p>
                  </a:txBody>
                  <a:tcPr/>
                </a:tc>
                <a:tc>
                  <a:txBody>
                    <a:bodyPr/>
                    <a:lstStyle/>
                    <a:p>
                      <a:r>
                        <a:rPr lang="en-US" sz="3600"/>
                        <a:t>267 (1.64%)</a:t>
                      </a:r>
                    </a:p>
                  </a:txBody>
                  <a:tcPr/>
                </a:tc>
                <a:tc>
                  <a:txBody>
                    <a:bodyPr/>
                    <a:lstStyle/>
                    <a:p>
                      <a:r>
                        <a:rPr lang="en-US" sz="3600"/>
                        <a:t>74 (0.25%)</a:t>
                      </a:r>
                    </a:p>
                  </a:txBody>
                  <a:tcPr/>
                </a:tc>
                <a:tc>
                  <a:txBody>
                    <a:bodyPr/>
                    <a:lstStyle/>
                    <a:p>
                      <a:r>
                        <a:rPr lang="en-US" sz="3600"/>
                        <a:t>280 (1.72%)</a:t>
                      </a:r>
                    </a:p>
                  </a:txBody>
                  <a:tcPr/>
                </a:tc>
                <a:extLst>
                  <a:ext uri="{0D108BD9-81ED-4DB2-BD59-A6C34878D82A}">
                    <a16:rowId xmlns:a16="http://schemas.microsoft.com/office/drawing/2014/main" val="3850191838"/>
                  </a:ext>
                </a:extLst>
              </a:tr>
              <a:tr h="370840">
                <a:tc>
                  <a:txBody>
                    <a:bodyPr/>
                    <a:lstStyle/>
                    <a:p>
                      <a:r>
                        <a:rPr lang="en-US" sz="3600"/>
                        <a:t>South Asia</a:t>
                      </a:r>
                    </a:p>
                  </a:txBody>
                  <a:tcPr/>
                </a:tc>
                <a:tc>
                  <a:txBody>
                    <a:bodyPr/>
                    <a:lstStyle/>
                    <a:p>
                      <a:r>
                        <a:rPr lang="en-US" sz="3600"/>
                        <a:t>63 (0.39%)</a:t>
                      </a:r>
                    </a:p>
                  </a:txBody>
                  <a:tcPr/>
                </a:tc>
                <a:tc>
                  <a:txBody>
                    <a:bodyPr/>
                    <a:lstStyle/>
                    <a:p>
                      <a:r>
                        <a:rPr lang="en-US" sz="3600"/>
                        <a:t>287 (1.76%)</a:t>
                      </a:r>
                    </a:p>
                  </a:txBody>
                  <a:tcPr/>
                </a:tc>
                <a:tc>
                  <a:txBody>
                    <a:bodyPr/>
                    <a:lstStyle/>
                    <a:p>
                      <a:r>
                        <a:rPr lang="en-US" sz="3600"/>
                        <a:t>36 (0.22%)</a:t>
                      </a:r>
                    </a:p>
                  </a:txBody>
                  <a:tcPr/>
                </a:tc>
                <a:tc>
                  <a:txBody>
                    <a:bodyPr/>
                    <a:lstStyle/>
                    <a:p>
                      <a:r>
                        <a:rPr lang="en-US" sz="3600"/>
                        <a:t>280 (1.72%)</a:t>
                      </a:r>
                    </a:p>
                  </a:txBody>
                  <a:tcPr/>
                </a:tc>
                <a:extLst>
                  <a:ext uri="{0D108BD9-81ED-4DB2-BD59-A6C34878D82A}">
                    <a16:rowId xmlns:a16="http://schemas.microsoft.com/office/drawing/2014/main" val="1299128909"/>
                  </a:ext>
                </a:extLst>
              </a:tr>
              <a:tr h="370840">
                <a:tc>
                  <a:txBody>
                    <a:bodyPr/>
                    <a:lstStyle/>
                    <a:p>
                      <a:r>
                        <a:rPr lang="en-US" sz="3600"/>
                        <a:t>Central Asia</a:t>
                      </a:r>
                    </a:p>
                  </a:txBody>
                  <a:tcPr/>
                </a:tc>
                <a:tc>
                  <a:txBody>
                    <a:bodyPr/>
                    <a:lstStyle/>
                    <a:p>
                      <a:r>
                        <a:rPr lang="en-US" sz="3600"/>
                        <a:t>3 (0.02%)</a:t>
                      </a:r>
                    </a:p>
                  </a:txBody>
                  <a:tcPr/>
                </a:tc>
                <a:tc>
                  <a:txBody>
                    <a:bodyPr/>
                    <a:lstStyle/>
                    <a:p>
                      <a:r>
                        <a:rPr lang="en-US" sz="3600"/>
                        <a:t>12 (0.07%)</a:t>
                      </a:r>
                    </a:p>
                  </a:txBody>
                  <a:tcPr/>
                </a:tc>
                <a:tc>
                  <a:txBody>
                    <a:bodyPr/>
                    <a:lstStyle/>
                    <a:p>
                      <a:r>
                        <a:rPr lang="en-US" sz="3600"/>
                        <a:t>6 (0.04%)</a:t>
                      </a:r>
                    </a:p>
                  </a:txBody>
                  <a:tcPr/>
                </a:tc>
                <a:tc>
                  <a:txBody>
                    <a:bodyPr/>
                    <a:lstStyle/>
                    <a:p>
                      <a:r>
                        <a:rPr lang="en-US" sz="3600"/>
                        <a:t>17 (0.10%)</a:t>
                      </a:r>
                    </a:p>
                  </a:txBody>
                  <a:tcPr>
                    <a:lnB w="12700">
                      <a:solidFill>
                        <a:schemeClr val="tx1"/>
                      </a:solidFill>
                    </a:lnB>
                  </a:tcPr>
                </a:tc>
                <a:extLst>
                  <a:ext uri="{0D108BD9-81ED-4DB2-BD59-A6C34878D82A}">
                    <a16:rowId xmlns:a16="http://schemas.microsoft.com/office/drawing/2014/main" val="437008746"/>
                  </a:ext>
                </a:extLst>
              </a:tr>
              <a:tr h="370840">
                <a:tc>
                  <a:txBody>
                    <a:bodyPr/>
                    <a:lstStyle/>
                    <a:p>
                      <a:r>
                        <a:rPr lang="en-US" sz="3600"/>
                        <a:t>All Groups</a:t>
                      </a:r>
                    </a:p>
                  </a:txBody>
                  <a:tcPr/>
                </a:tc>
                <a:tc>
                  <a:txBody>
                    <a:bodyPr/>
                    <a:lstStyle/>
                    <a:p>
                      <a:r>
                        <a:rPr lang="en-US" sz="3600"/>
                        <a:t>266 (1.63%)</a:t>
                      </a:r>
                    </a:p>
                  </a:txBody>
                  <a:tcPr/>
                </a:tc>
                <a:tc>
                  <a:txBody>
                    <a:bodyPr/>
                    <a:lstStyle/>
                    <a:p>
                      <a:r>
                        <a:rPr lang="en-US" sz="3600"/>
                        <a:t>859 (5.26%)</a:t>
                      </a:r>
                    </a:p>
                  </a:txBody>
                  <a:tcPr/>
                </a:tc>
                <a:tc>
                  <a:txBody>
                    <a:bodyPr/>
                    <a:lstStyle/>
                    <a:p>
                      <a:r>
                        <a:rPr lang="en-US" sz="3600"/>
                        <a:t>258 (1.58%)</a:t>
                      </a:r>
                    </a:p>
                  </a:txBody>
                  <a:tcPr>
                    <a:lnR w="12700">
                      <a:solidFill>
                        <a:schemeClr val="tx1"/>
                      </a:solidFill>
                    </a:lnR>
                  </a:tcPr>
                </a:tc>
                <a:tc>
                  <a:txBody>
                    <a:bodyPr/>
                    <a:lstStyle/>
                    <a:p>
                      <a:r>
                        <a:rPr lang="en-US" sz="3600"/>
                        <a:t>959 (5.88%)</a:t>
                      </a:r>
                    </a:p>
                  </a:txBody>
                  <a:tcPr>
                    <a:lnL w="12700">
                      <a:solidFill>
                        <a:schemeClr val="tx1"/>
                      </a:solidFill>
                    </a:lnL>
                    <a:lnR w="12700">
                      <a:solidFill>
                        <a:schemeClr val="tx1"/>
                      </a:solidFill>
                    </a:lnR>
                    <a:lnT w="12700">
                      <a:solidFill>
                        <a:schemeClr val="tx1"/>
                      </a:solidFill>
                    </a:lnT>
                    <a:lnB w="12700">
                      <a:solidFill>
                        <a:schemeClr val="tx1"/>
                      </a:solidFill>
                    </a:lnB>
                  </a:tcPr>
                </a:tc>
                <a:extLst>
                  <a:ext uri="{0D108BD9-81ED-4DB2-BD59-A6C34878D82A}">
                    <a16:rowId xmlns:a16="http://schemas.microsoft.com/office/drawing/2014/main" val="4070486301"/>
                  </a:ext>
                </a:extLst>
              </a:tr>
            </a:tbl>
          </a:graphicData>
        </a:graphic>
      </p:graphicFrame>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2" name="Title 1">
            <a:extLst>
              <a:ext uri="{FF2B5EF4-FFF2-40B4-BE49-F238E27FC236}">
                <a16:creationId xmlns:a16="http://schemas.microsoft.com/office/drawing/2014/main" id="{766FFB1A-3572-3EBB-CC53-11D682995681}"/>
              </a:ext>
            </a:extLst>
          </p:cNvPr>
          <p:cNvSpPr>
            <a:spLocks noGrp="1"/>
          </p:cNvSpPr>
          <p:nvPr>
            <p:ph type="title" idx="4294967295"/>
          </p:nvPr>
        </p:nvSpPr>
        <p:spPr>
          <a:xfrm>
            <a:off x="706242" y="1511228"/>
            <a:ext cx="4926807" cy="2726862"/>
          </a:xfrm>
          <a:prstGeom prst="homePlate">
            <a:avLst/>
          </a:prstGeom>
          <a:solidFill>
            <a:schemeClr val="accent4">
              <a:lumMod val="75000"/>
            </a:schemeClr>
          </a:solidFill>
          <a:ln w="25400" cap="flat" cmpd="sng" algn="ctr">
            <a:solidFill>
              <a:schemeClr val="accent1">
                <a:shade val="15000"/>
              </a:schemeClr>
            </a:solidFill>
            <a:prstDash val="solid"/>
          </a:ln>
          <a:effectLst/>
        </p:spPr>
        <p:style>
          <a:lnRef idx="2">
            <a:schemeClr val="accent1">
              <a:shade val="15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0" i="0" u="none" strike="noStrike" kern="1200" cap="none" spc="0" normalizeH="0" baseline="0" noProof="0">
                <a:ln>
                  <a:noFill/>
                </a:ln>
                <a:solidFill>
                  <a:schemeClr val="lt1"/>
                </a:solidFill>
                <a:effectLst/>
                <a:uLnTx/>
                <a:uFillTx/>
                <a:latin typeface="+mn-lt"/>
                <a:ea typeface="+mn-ea"/>
                <a:cs typeface="+mn-cs"/>
              </a:rPr>
              <a:t>Social Work with Asian People </a:t>
            </a:r>
          </a:p>
        </p:txBody>
      </p:sp>
    </p:spTree>
    <p:extLst>
      <p:ext uri="{BB962C8B-B14F-4D97-AF65-F5344CB8AC3E}">
        <p14:creationId xmlns:p14="http://schemas.microsoft.com/office/powerpoint/2010/main" val="1221750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706242"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Possible Action Steps</a:t>
            </a:r>
          </a:p>
        </p:txBody>
      </p:sp>
      <p:sp>
        <p:nvSpPr>
          <p:cNvPr id="2" name="Content Placeholder 2">
            <a:extLst>
              <a:ext uri="{FF2B5EF4-FFF2-40B4-BE49-F238E27FC236}">
                <a16:creationId xmlns:a16="http://schemas.microsoft.com/office/drawing/2014/main" id="{B196B13E-34E2-B7E7-603C-71E7181AA876}"/>
              </a:ext>
            </a:extLst>
          </p:cNvPr>
          <p:cNvSpPr txBox="1">
            <a:spLocks/>
          </p:cNvSpPr>
          <p:nvPr/>
        </p:nvSpPr>
        <p:spPr>
          <a:xfrm>
            <a:off x="706242" y="2508130"/>
            <a:ext cx="13920487" cy="5908711"/>
          </a:xfrm>
          <a:prstGeom prst="rect">
            <a:avLst/>
          </a:prstGeom>
        </p:spPr>
        <p:txBody>
          <a:bodyPr vert="horz" lIns="91440" tIns="45720" rIns="91440" bIns="4572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tx1"/>
              </a:buClr>
            </a:pPr>
            <a:r>
              <a:rPr lang="en-US" sz="4800"/>
              <a:t>Propose a heading: Social work with Asian people</a:t>
            </a:r>
            <a:endParaRPr lang="en-US"/>
          </a:p>
          <a:p>
            <a:pPr>
              <a:buClr>
                <a:schemeClr val="tx1"/>
              </a:buClr>
            </a:pPr>
            <a:r>
              <a:rPr lang="en-US" sz="4800"/>
              <a:t>Weed military publishers</a:t>
            </a:r>
            <a:endParaRPr lang="en-US" sz="4800">
              <a:ea typeface="Calibri"/>
              <a:cs typeface="Calibri"/>
            </a:endParaRPr>
          </a:p>
          <a:p>
            <a:pPr>
              <a:buClr>
                <a:schemeClr val="tx1"/>
              </a:buClr>
            </a:pPr>
            <a:r>
              <a:rPr lang="en-US" sz="4800"/>
              <a:t>Seek more books about women and people of color in the U.S. in World War II</a:t>
            </a:r>
            <a:endParaRPr lang="en-US" sz="4800">
              <a:cs typeface="Calibri"/>
            </a:endParaRPr>
          </a:p>
          <a:p>
            <a:pPr>
              <a:buClr>
                <a:schemeClr val="tx1"/>
              </a:buClr>
            </a:pPr>
            <a:r>
              <a:rPr lang="en-US" sz="4800">
                <a:ea typeface="Calibri"/>
                <a:cs typeface="Calibri"/>
              </a:rPr>
              <a:t>No clear action step related to North American Indigenous people</a:t>
            </a:r>
          </a:p>
        </p:txBody>
      </p:sp>
    </p:spTree>
    <p:extLst>
      <p:ext uri="{BB962C8B-B14F-4D97-AF65-F5344CB8AC3E}">
        <p14:creationId xmlns:p14="http://schemas.microsoft.com/office/powerpoint/2010/main" val="23570947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318053" y="425269"/>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Our Reflections</a:t>
            </a:r>
          </a:p>
        </p:txBody>
      </p:sp>
      <p:sp>
        <p:nvSpPr>
          <p:cNvPr id="2" name="Content Placeholder 2">
            <a:extLst>
              <a:ext uri="{FF2B5EF4-FFF2-40B4-BE49-F238E27FC236}">
                <a16:creationId xmlns:a16="http://schemas.microsoft.com/office/drawing/2014/main" id="{6D365312-2457-AA1A-9582-5BF8F47FEBBC}"/>
              </a:ext>
            </a:extLst>
          </p:cNvPr>
          <p:cNvSpPr txBox="1">
            <a:spLocks/>
          </p:cNvSpPr>
          <p:nvPr/>
        </p:nvSpPr>
        <p:spPr>
          <a:xfrm>
            <a:off x="318054" y="1874885"/>
            <a:ext cx="16229939" cy="6968550"/>
          </a:xfrm>
          <a:prstGeom prst="rect">
            <a:avLst/>
          </a:prstGeom>
          <a:solidFill>
            <a:schemeClr val="accent1">
              <a:lumMod val="20000"/>
              <a:lumOff val="80000"/>
            </a:schemeClr>
          </a:solidFill>
        </p:spPr>
        <p:txBody>
          <a:bodyPr vert="horz" lIns="91440" tIns="45720" rIns="91440" bIns="4572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4000"/>
              <a:t>Think about what changes you’ll be able to make as outcomes of the audit and who has the authority to make them.</a:t>
            </a:r>
            <a:endParaRPr lang="en-US" sz="4000">
              <a:cs typeface="Calibri"/>
            </a:endParaRPr>
          </a:p>
          <a:p>
            <a:pPr lvl="1">
              <a:buClr>
                <a:schemeClr val="tx1"/>
              </a:buClr>
              <a:buFont typeface="Arial" panose="020B0604020202020204" pitchFamily="34" charset="0"/>
              <a:buChar char="•"/>
            </a:pPr>
            <a:r>
              <a:rPr lang="en-US" sz="4000"/>
              <a:t>Does the assessment need to be tied to a person’s selection responsibilities?</a:t>
            </a:r>
            <a:endParaRPr lang="en-US" sz="4000">
              <a:cs typeface="Calibri"/>
            </a:endParaRPr>
          </a:p>
          <a:p>
            <a:pPr>
              <a:buClr>
                <a:schemeClr val="tx1"/>
              </a:buClr>
            </a:pPr>
            <a:r>
              <a:rPr lang="en-US" sz="4000"/>
              <a:t>Keeping it open-ended allowed for more learning</a:t>
            </a:r>
            <a:endParaRPr lang="en-US" sz="4000">
              <a:cs typeface="Calibri"/>
            </a:endParaRPr>
          </a:p>
          <a:p>
            <a:pPr>
              <a:buClr>
                <a:schemeClr val="tx1"/>
              </a:buClr>
            </a:pPr>
            <a:r>
              <a:rPr lang="en-US" sz="4000"/>
              <a:t>Be specific with deadlines and schedule regular meetings.</a:t>
            </a:r>
            <a:endParaRPr lang="en-US" sz="4000">
              <a:cs typeface="Calibri"/>
            </a:endParaRPr>
          </a:p>
          <a:p>
            <a:pPr>
              <a:buClr>
                <a:schemeClr val="tx1"/>
              </a:buClr>
            </a:pPr>
            <a:r>
              <a:rPr lang="en-US" sz="4000"/>
              <a:t>Preparing your data will probably take longer than analyzing it.</a:t>
            </a:r>
            <a:endParaRPr lang="en-US" sz="4000">
              <a:cs typeface="Calibri"/>
            </a:endParaRPr>
          </a:p>
          <a:p>
            <a:pPr>
              <a:buClr>
                <a:srgbClr val="000000"/>
              </a:buClr>
            </a:pPr>
            <a:r>
              <a:rPr lang="en-US" sz="4000">
                <a:cs typeface="Calibri"/>
              </a:rPr>
              <a:t>Using common tools allows for more eyes on the data.</a:t>
            </a:r>
            <a:endParaRPr lang="en-US" sz="4000"/>
          </a:p>
          <a:p>
            <a:pPr>
              <a:buClr>
                <a:schemeClr val="tx1"/>
              </a:buClr>
            </a:pPr>
            <a:r>
              <a:rPr lang="en-US" sz="4000"/>
              <a:t>It's ok to figure out some pieces as you go.</a:t>
            </a:r>
            <a:endParaRPr lang="en-US" sz="4000">
              <a:cs typeface="Calibri"/>
            </a:endParaRPr>
          </a:p>
          <a:p>
            <a:pPr>
              <a:buClr>
                <a:srgbClr val="8D1515"/>
              </a:buClr>
            </a:pPr>
            <a:endParaRPr lang="en-US"/>
          </a:p>
        </p:txBody>
      </p:sp>
    </p:spTree>
    <p:extLst>
      <p:ext uri="{BB962C8B-B14F-4D97-AF65-F5344CB8AC3E}">
        <p14:creationId xmlns:p14="http://schemas.microsoft.com/office/powerpoint/2010/main" val="761833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a:extLst>
              <a:ext uri="{FF2B5EF4-FFF2-40B4-BE49-F238E27FC236}">
                <a16:creationId xmlns:a16="http://schemas.microsoft.com/office/drawing/2014/main" id="{C127260D-1191-CB10-EEC6-6153FEA8343F}"/>
              </a:ext>
            </a:extLst>
          </p:cNvPr>
          <p:cNvSpPr txBox="1">
            <a:spLocks noGrp="1"/>
          </p:cNvSpPr>
          <p:nvPr>
            <p:ph type="title" idx="4294967295"/>
          </p:nvPr>
        </p:nvSpPr>
        <p:spPr>
          <a:xfrm>
            <a:off x="320466" y="171023"/>
            <a:ext cx="179675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Diversity Assessment at Larger Libraries</a:t>
            </a:r>
          </a:p>
        </p:txBody>
      </p:sp>
      <p:sp>
        <p:nvSpPr>
          <p:cNvPr id="2" name="Content Placeholder 2">
            <a:extLst>
              <a:ext uri="{FF2B5EF4-FFF2-40B4-BE49-F238E27FC236}">
                <a16:creationId xmlns:a16="http://schemas.microsoft.com/office/drawing/2014/main" id="{6D365312-2457-AA1A-9582-5BF8F47FEBBC}"/>
              </a:ext>
            </a:extLst>
          </p:cNvPr>
          <p:cNvSpPr txBox="1">
            <a:spLocks/>
          </p:cNvSpPr>
          <p:nvPr/>
        </p:nvSpPr>
        <p:spPr>
          <a:xfrm>
            <a:off x="4944815" y="1938477"/>
            <a:ext cx="12300918" cy="6919611"/>
          </a:xfrm>
          <a:prstGeom prst="rect">
            <a:avLst/>
          </a:prstGeom>
          <a:solidFill>
            <a:srgbClr val="F2F1CB"/>
          </a:solidFill>
        </p:spPr>
        <p:txBody>
          <a:bodyPr vert="horz" lIns="91440" tIns="45720" rIns="91440" bIns="4572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spcBef>
                <a:spcPts val="1000"/>
              </a:spcBef>
              <a:spcAft>
                <a:spcPts val="2400"/>
              </a:spcAft>
              <a:buFont typeface="Arial"/>
              <a:buChar char="•"/>
            </a:pPr>
            <a:r>
              <a:rPr lang="en-US" sz="3600">
                <a:latin typeface="Calibri" panose="020F0502020204030204" pitchFamily="34" charset="0"/>
                <a:ea typeface="+mn-lt"/>
                <a:cs typeface="Calibri" panose="020F0502020204030204" pitchFamily="34" charset="0"/>
              </a:rPr>
              <a:t>“In 2010, Matthew </a:t>
            </a:r>
            <a:r>
              <a:rPr lang="en-US" sz="3600" err="1">
                <a:latin typeface="Calibri" panose="020F0502020204030204" pitchFamily="34" charset="0"/>
                <a:ea typeface="+mn-lt"/>
                <a:cs typeface="Calibri" panose="020F0502020204030204" pitchFamily="34" charset="0"/>
              </a:rPr>
              <a:t>Ciszek</a:t>
            </a:r>
            <a:r>
              <a:rPr lang="en-US" sz="3600">
                <a:latin typeface="Calibri" panose="020F0502020204030204" pitchFamily="34" charset="0"/>
                <a:ea typeface="+mn-lt"/>
                <a:cs typeface="Calibri" panose="020F0502020204030204" pitchFamily="34" charset="0"/>
              </a:rPr>
              <a:t> and Courtney Young noted that very little had been written about large-scale diversity collection assessment, and seven years later Jenny </a:t>
            </a:r>
            <a:r>
              <a:rPr lang="en-US" sz="3600" err="1">
                <a:latin typeface="Calibri" panose="020F0502020204030204" pitchFamily="34" charset="0"/>
                <a:ea typeface="+mn-lt"/>
                <a:cs typeface="Calibri" panose="020F0502020204030204" pitchFamily="34" charset="0"/>
              </a:rPr>
              <a:t>Semenza</a:t>
            </a:r>
            <a:r>
              <a:rPr lang="en-US" sz="3600">
                <a:latin typeface="Calibri" panose="020F0502020204030204" pitchFamily="34" charset="0"/>
                <a:ea typeface="+mn-lt"/>
                <a:cs typeface="Calibri" panose="020F0502020204030204" pitchFamily="34" charset="0"/>
              </a:rPr>
              <a:t> and colleagues came to a similar conclusion.”</a:t>
            </a:r>
          </a:p>
          <a:p>
            <a:pPr>
              <a:lnSpc>
                <a:spcPct val="90000"/>
              </a:lnSpc>
              <a:spcBef>
                <a:spcPts val="1000"/>
              </a:spcBef>
              <a:spcAft>
                <a:spcPts val="2400"/>
              </a:spcAft>
              <a:buFont typeface="Arial"/>
              <a:buChar char="•"/>
            </a:pPr>
            <a:endParaRPr lang="en-US" sz="3600">
              <a:latin typeface="Calibri" panose="020F0502020204030204" pitchFamily="34" charset="0"/>
              <a:ea typeface="+mn-lt"/>
              <a:cs typeface="Calibri" panose="020F0502020204030204" pitchFamily="34" charset="0"/>
            </a:endParaRPr>
          </a:p>
          <a:p>
            <a:pPr>
              <a:spcAft>
                <a:spcPts val="2400"/>
              </a:spcAft>
            </a:pPr>
            <a:r>
              <a:rPr lang="en-US" sz="3600">
                <a:latin typeface="Calibri" panose="020F0502020204030204" pitchFamily="34" charset="0"/>
                <a:ea typeface="Calibri"/>
                <a:cs typeface="Calibri" panose="020F0502020204030204" pitchFamily="34" charset="0"/>
              </a:rPr>
              <a:t>Walters says the most appropriate method for large libraries is catalog searching – that is, counting the number of results for various targeted searches – and says that coding projects, which involve closely reviewing specific titles, are not appropriate.</a:t>
            </a:r>
          </a:p>
          <a:p>
            <a:pPr>
              <a:buFont typeface="Arial" pitchFamily="34" charset="0"/>
              <a:buChar char="•"/>
            </a:pPr>
            <a:endParaRPr lang="en-US">
              <a:latin typeface="Helvetica"/>
              <a:ea typeface="Calibri"/>
              <a:cs typeface="Calibri"/>
            </a:endParaRPr>
          </a:p>
          <a:p>
            <a:pPr>
              <a:buClr>
                <a:srgbClr val="8D1515"/>
              </a:buClr>
            </a:pPr>
            <a:endParaRPr lang="en-US">
              <a:latin typeface="Helvetica"/>
              <a:ea typeface="Calibri"/>
              <a:cs typeface="Calibri"/>
            </a:endParaRPr>
          </a:p>
          <a:p>
            <a:pPr>
              <a:buClr>
                <a:srgbClr val="8D1515"/>
              </a:buClr>
            </a:pPr>
            <a:endParaRPr lang="en-US">
              <a:latin typeface="Helvetica"/>
              <a:ea typeface="Calibri"/>
              <a:cs typeface="Calibri"/>
            </a:endParaRPr>
          </a:p>
        </p:txBody>
      </p:sp>
      <p:sp>
        <p:nvSpPr>
          <p:cNvPr id="13" name="Arrow: Pentagon 10" descr="Johnke et al. citation">
            <a:extLst>
              <a:ext uri="{FF2B5EF4-FFF2-40B4-BE49-F238E27FC236}">
                <a16:creationId xmlns:a16="http://schemas.microsoft.com/office/drawing/2014/main" id="{80DF05B6-E906-4EEA-89FA-BCE6761C62ED}"/>
              </a:ext>
            </a:extLst>
          </p:cNvPr>
          <p:cNvSpPr/>
          <p:nvPr/>
        </p:nvSpPr>
        <p:spPr>
          <a:xfrm>
            <a:off x="309575" y="1938477"/>
            <a:ext cx="4618336" cy="2845587"/>
          </a:xfrm>
          <a:prstGeom prst="round2DiagRect">
            <a:avLst/>
          </a:prstGeom>
          <a:solidFill>
            <a:schemeClr val="accent2">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t>Jahnke, Lori, Kyle Tanaka, &amp; Christopher Palazzolo. “Ideology, Policy, and Practice: Structural Barriers to Collections Diversity in Research and College Libraries.” College &amp; Research Libraries 83, no. 2 (2022), 166.</a:t>
            </a:r>
          </a:p>
        </p:txBody>
      </p:sp>
      <p:sp>
        <p:nvSpPr>
          <p:cNvPr id="12" name="Arrow: Pentagon 10" descr="Walters citation">
            <a:extLst>
              <a:ext uri="{FF2B5EF4-FFF2-40B4-BE49-F238E27FC236}">
                <a16:creationId xmlns:a16="http://schemas.microsoft.com/office/drawing/2014/main" id="{ED3FB93C-BF66-45AD-A0FD-5B53E3740A05}"/>
              </a:ext>
            </a:extLst>
          </p:cNvPr>
          <p:cNvSpPr/>
          <p:nvPr/>
        </p:nvSpPr>
        <p:spPr>
          <a:xfrm>
            <a:off x="309576" y="5223463"/>
            <a:ext cx="4631884" cy="1422232"/>
          </a:xfrm>
          <a:prstGeom prst="round2DiagRect">
            <a:avLst/>
          </a:prstGeom>
          <a:solidFill>
            <a:schemeClr val="accent2">
              <a:lumMod val="50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a:t>Walters, “Assessing Diversity in Academic Library Book Collections,” 2023.</a:t>
            </a:r>
          </a:p>
        </p:txBody>
      </p:sp>
      <p:grpSp>
        <p:nvGrpSpPr>
          <p:cNvPr id="6" name="Group 6">
            <a:extLst>
              <a:ext uri="{C183D7F6-B498-43B3-948B-1728B52AA6E4}">
                <adec:decorative xmlns:adec="http://schemas.microsoft.com/office/drawing/2017/decorative" val="1"/>
              </a:ext>
            </a:extLst>
          </p:cNvPr>
          <p:cNvGrpSpPr/>
          <p:nvPr/>
        </p:nvGrpSpPr>
        <p:grpSpPr>
          <a:xfrm>
            <a:off x="-1" y="8848750"/>
            <a:ext cx="18288001" cy="1438250"/>
            <a:chOff x="0" y="0"/>
            <a:chExt cx="5269273" cy="378798"/>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Tree>
    <p:extLst>
      <p:ext uri="{BB962C8B-B14F-4D97-AF65-F5344CB8AC3E}">
        <p14:creationId xmlns:p14="http://schemas.microsoft.com/office/powerpoint/2010/main" val="32717623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318053" y="382137"/>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Our Reflections  </a:t>
            </a:r>
          </a:p>
        </p:txBody>
      </p:sp>
      <p:sp>
        <p:nvSpPr>
          <p:cNvPr id="2" name="Content Placeholder 2">
            <a:extLst>
              <a:ext uri="{FF2B5EF4-FFF2-40B4-BE49-F238E27FC236}">
                <a16:creationId xmlns:a16="http://schemas.microsoft.com/office/drawing/2014/main" id="{6D365312-2457-AA1A-9582-5BF8F47FEBBC}"/>
              </a:ext>
            </a:extLst>
          </p:cNvPr>
          <p:cNvSpPr txBox="1">
            <a:spLocks/>
          </p:cNvSpPr>
          <p:nvPr/>
        </p:nvSpPr>
        <p:spPr>
          <a:xfrm>
            <a:off x="318054" y="1874885"/>
            <a:ext cx="16208373" cy="6968550"/>
          </a:xfrm>
          <a:prstGeom prst="rect">
            <a:avLst/>
          </a:prstGeom>
          <a:solidFill>
            <a:schemeClr val="accent1">
              <a:lumMod val="20000"/>
              <a:lumOff val="80000"/>
            </a:schemeClr>
          </a:solidFill>
        </p:spPr>
        <p:txBody>
          <a:bodyPr vert="horz" lIns="91440" tIns="45720" rIns="91440" bIns="4572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chemeClr val="tx1"/>
              </a:buClr>
              <a:buNone/>
            </a:pPr>
            <a:r>
              <a:rPr lang="en-US" sz="4800"/>
              <a:t>Educating the participants is a valid outcome.</a:t>
            </a:r>
            <a:endParaRPr lang="en-US" sz="4800">
              <a:cs typeface="Calibri"/>
            </a:endParaRPr>
          </a:p>
          <a:p>
            <a:pPr lvl="1">
              <a:buClr>
                <a:schemeClr val="tx1"/>
              </a:buClr>
              <a:buFont typeface="Arial" panose="020B0604020202020204" pitchFamily="34" charset="0"/>
              <a:buChar char="•"/>
            </a:pPr>
            <a:r>
              <a:rPr lang="en-US" sz="4800"/>
              <a:t>Cohort model supported learning.</a:t>
            </a:r>
          </a:p>
          <a:p>
            <a:pPr lvl="1">
              <a:buClr>
                <a:srgbClr val="000000"/>
              </a:buClr>
              <a:buFont typeface="Arial" panose="020B0604020202020204" pitchFamily="34" charset="0"/>
              <a:buChar char="•"/>
            </a:pPr>
            <a:r>
              <a:rPr lang="en-US" sz="4800"/>
              <a:t>Participants brought and shared different skillsets, knowledge, and confidence.</a:t>
            </a:r>
            <a:endParaRPr lang="en-US" sz="4800">
              <a:ea typeface="Calibri"/>
              <a:cs typeface="Calibri"/>
            </a:endParaRPr>
          </a:p>
          <a:p>
            <a:pPr lvl="1">
              <a:buClr>
                <a:schemeClr val="tx1"/>
              </a:buClr>
              <a:buFont typeface="Arial" panose="020B0604020202020204" pitchFamily="34" charset="0"/>
              <a:buChar char="•"/>
            </a:pPr>
            <a:r>
              <a:rPr lang="en-US" sz="4800"/>
              <a:t>Participants were all interested in learning more of the technical skills themselves. </a:t>
            </a:r>
          </a:p>
          <a:p>
            <a:pPr marL="0" lvl="1" indent="0">
              <a:buClr>
                <a:schemeClr val="tx1"/>
              </a:buClr>
              <a:buNone/>
            </a:pPr>
            <a:r>
              <a:rPr lang="en-US" sz="4800"/>
              <a:t>Projects that let you look deeply into a section of the collection will help you think about the collection at large.</a:t>
            </a:r>
            <a:endParaRPr lang="en-US" sz="4800">
              <a:ea typeface="Calibri"/>
              <a:cs typeface="Calibri"/>
            </a:endParaRPr>
          </a:p>
          <a:p>
            <a:pPr marL="0" indent="0">
              <a:buClr>
                <a:srgbClr val="000000"/>
              </a:buClr>
              <a:buNone/>
            </a:pPr>
            <a:endParaRPr lang="en-US" sz="4800">
              <a:ea typeface="Calibri"/>
              <a:cs typeface="Calibri"/>
            </a:endParaRPr>
          </a:p>
          <a:p>
            <a:pPr>
              <a:buClr>
                <a:srgbClr val="8D1515"/>
              </a:buClr>
            </a:pPr>
            <a:endParaRPr lang="en-US">
              <a:ea typeface="Calibri"/>
              <a:cs typeface="Calibri"/>
            </a:endParaRPr>
          </a:p>
        </p:txBody>
      </p:sp>
    </p:spTree>
    <p:extLst>
      <p:ext uri="{BB962C8B-B14F-4D97-AF65-F5344CB8AC3E}">
        <p14:creationId xmlns:p14="http://schemas.microsoft.com/office/powerpoint/2010/main" val="12906478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2"/>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3"/>
            <a:stretch>
              <a:fillRect/>
            </a:stretch>
          </a:blipFill>
        </p:spPr>
        <p:txBody>
          <a:bodyPr/>
          <a:lstStyle/>
          <a:p>
            <a:endParaRPr lang="en-US"/>
          </a:p>
        </p:txBody>
      </p:sp>
      <p:sp>
        <p:nvSpPr>
          <p:cNvPr id="12" name="TextBox 12"/>
          <p:cNvSpPr txBox="1">
            <a:spLocks noGrp="1"/>
          </p:cNvSpPr>
          <p:nvPr>
            <p:ph type="title" idx="4294967295"/>
          </p:nvPr>
        </p:nvSpPr>
        <p:spPr>
          <a:xfrm>
            <a:off x="706242"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References</a:t>
            </a:r>
          </a:p>
        </p:txBody>
      </p:sp>
      <p:sp>
        <p:nvSpPr>
          <p:cNvPr id="2" name="Subtitle 2">
            <a:extLst>
              <a:ext uri="{FF2B5EF4-FFF2-40B4-BE49-F238E27FC236}">
                <a16:creationId xmlns:a16="http://schemas.microsoft.com/office/drawing/2014/main" id="{F696D1CF-2B17-19C7-45BD-4F5627962FD0}"/>
              </a:ext>
            </a:extLst>
          </p:cNvPr>
          <p:cNvSpPr txBox="1">
            <a:spLocks/>
          </p:cNvSpPr>
          <p:nvPr/>
        </p:nvSpPr>
        <p:spPr>
          <a:xfrm>
            <a:off x="318895" y="1866900"/>
            <a:ext cx="16213629" cy="6975042"/>
          </a:xfrm>
          <a:prstGeom prst="rect">
            <a:avLst/>
          </a:prstGeom>
          <a:solidFill>
            <a:schemeClr val="bg2"/>
          </a:solidFill>
        </p:spPr>
        <p:txBody>
          <a:bodyPr vert="horz" lIns="91440" tIns="45720" rIns="91440" bIns="4572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ea typeface="+mn-lt"/>
                <a:cs typeface="+mn-lt"/>
              </a:rPr>
              <a:t>Emerson, María Evelia &amp; Lauryn Grace Lehman, "Who Are We Missing? Conducting a Diversity Audit in a Liberal Arts College Library." Journal of Academic Librarianship 48 (2022): 102517. </a:t>
            </a:r>
          </a:p>
          <a:p>
            <a:r>
              <a:rPr lang="en-US">
                <a:ea typeface="+mn-lt"/>
                <a:cs typeface="+mn-lt"/>
              </a:rPr>
              <a:t>Jahnke, Lori, Kyle Tanaka, &amp; Christopher Palazzolo. "Ideology, Policy, and Practice: Structural Barriers to Collections Diversity in Research and College Libraries." College &amp; Research Libraries 83, no. 2 (2022), 166.</a:t>
            </a:r>
          </a:p>
          <a:p>
            <a:r>
              <a:rPr lang="en-US">
                <a:ea typeface="Calibri"/>
                <a:cs typeface="Calibri"/>
              </a:rPr>
              <a:t>Monroe-Gulick, Amalia &amp; Sara E. Morris (2023) "Diversity in Monographs: Selectors, Acquisitions, Publishers, and Vendors." Collection Management, 48:3, 210-233</a:t>
            </a:r>
            <a:r>
              <a:rPr lang="en-US">
                <a:solidFill>
                  <a:srgbClr val="000000"/>
                </a:solidFill>
                <a:ea typeface="Calibri"/>
                <a:cs typeface="Calibri"/>
              </a:rPr>
              <a:t>. </a:t>
            </a:r>
          </a:p>
          <a:p>
            <a:r>
              <a:rPr lang="en-US">
                <a:ea typeface="+mn-lt"/>
                <a:cs typeface="+mn-lt"/>
              </a:rPr>
              <a:t>Proctor, Julia, "Representation in the Collection: Assessing Coverage of LGBTQ Content in an Academic Library Collection." Collection Management 45, no. 3 (2020): 223-234.</a:t>
            </a:r>
            <a:endParaRPr lang="en-US">
              <a:solidFill>
                <a:srgbClr val="000000"/>
              </a:solidFill>
              <a:highlight>
                <a:srgbClr val="FFFFFF"/>
              </a:highlight>
            </a:endParaRPr>
          </a:p>
          <a:p>
            <a:r>
              <a:rPr lang="en-US">
                <a:ea typeface="+mn-lt"/>
                <a:cs typeface="+mn-lt"/>
              </a:rPr>
              <a:t>Walters, William H. "Assessing Diversity in Academic Library Book Collections: Diversity Audit Principles and Methods." Open Information Science 7, no. 1 (2023): 20220148. </a:t>
            </a:r>
            <a:endParaRPr lang="en-US"/>
          </a:p>
          <a:p>
            <a:endParaRPr lang="en-US"/>
          </a:p>
        </p:txBody>
      </p:sp>
    </p:spTree>
    <p:extLst>
      <p:ext uri="{BB962C8B-B14F-4D97-AF65-F5344CB8AC3E}">
        <p14:creationId xmlns:p14="http://schemas.microsoft.com/office/powerpoint/2010/main" val="2384794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848750"/>
            <a:ext cx="18288001" cy="1438250"/>
            <a:chOff x="0" y="0"/>
            <a:chExt cx="5269273" cy="378798"/>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2"/>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3"/>
            <a:stretch>
              <a:fillRect/>
            </a:stretch>
          </a:blipFill>
        </p:spPr>
        <p:txBody>
          <a:bodyPr/>
          <a:lstStyle/>
          <a:p>
            <a:endParaRPr lang="en-US"/>
          </a:p>
        </p:txBody>
      </p:sp>
      <p:sp>
        <p:nvSpPr>
          <p:cNvPr id="12" name="TextBox 12"/>
          <p:cNvSpPr txBox="1">
            <a:spLocks noGrp="1"/>
          </p:cNvSpPr>
          <p:nvPr>
            <p:ph type="title" idx="4294967295"/>
          </p:nvPr>
        </p:nvSpPr>
        <p:spPr>
          <a:xfrm>
            <a:off x="318895" y="162497"/>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lnSpc>
                <a:spcPts val="9072"/>
              </a:lnSpc>
              <a:spcBef>
                <a:spcPts val="0"/>
              </a:spcBef>
              <a:defRPr/>
            </a:pPr>
            <a:r>
              <a:rPr lang="en-US" sz="7200" i="1">
                <a:solidFill>
                  <a:srgbClr val="000000"/>
                </a:solidFill>
                <a:latin typeface="Helvetica"/>
                <a:ea typeface="Libre Baskerville Italics"/>
                <a:cs typeface="Helvetica"/>
                <a:sym typeface="Libre Baskerville Italics"/>
              </a:rPr>
              <a:t>Community of Practice</a:t>
            </a: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sp>
        <p:nvSpPr>
          <p:cNvPr id="2" name="Subtitle 2">
            <a:extLst>
              <a:ext uri="{FF2B5EF4-FFF2-40B4-BE49-F238E27FC236}">
                <a16:creationId xmlns:a16="http://schemas.microsoft.com/office/drawing/2014/main" id="{F696D1CF-2B17-19C7-45BD-4F5627962FD0}"/>
              </a:ext>
            </a:extLst>
          </p:cNvPr>
          <p:cNvSpPr txBox="1">
            <a:spLocks/>
          </p:cNvSpPr>
          <p:nvPr/>
        </p:nvSpPr>
        <p:spPr>
          <a:xfrm>
            <a:off x="318893" y="1470402"/>
            <a:ext cx="16213629" cy="7378348"/>
          </a:xfrm>
          <a:prstGeom prst="rect">
            <a:avLst/>
          </a:prstGeom>
          <a:solidFill>
            <a:schemeClr val="bg2"/>
          </a:solidFill>
        </p:spPr>
        <p:txBody>
          <a:bodyPr vert="horz" lIns="91440" tIns="45720" rIns="91440" bIns="4572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a:solidFill>
                <a:schemeClr val="tx1">
                  <a:lumMod val="95000"/>
                  <a:lumOff val="5000"/>
                </a:schemeClr>
              </a:solidFill>
              <a:latin typeface="Arial"/>
              <a:cs typeface="Arial"/>
            </a:endParaRPr>
          </a:p>
          <a:p>
            <a:pPr marL="0" indent="0">
              <a:buNone/>
            </a:pPr>
            <a:r>
              <a:rPr lang="en-US">
                <a:solidFill>
                  <a:schemeClr val="tx1">
                    <a:lumMod val="95000"/>
                    <a:lumOff val="5000"/>
                  </a:schemeClr>
                </a:solidFill>
                <a:latin typeface="Arial"/>
                <a:cs typeface="Arial"/>
              </a:rPr>
              <a:t>Assessing Diversity in Library Collections</a:t>
            </a:r>
            <a:endParaRPr lang="en-US">
              <a:solidFill>
                <a:schemeClr val="tx1">
                  <a:lumMod val="95000"/>
                  <a:lumOff val="5000"/>
                </a:schemeClr>
              </a:solidFill>
              <a:cs typeface="Calibri"/>
            </a:endParaRPr>
          </a:p>
          <a:p>
            <a:pPr marL="0" indent="0">
              <a:buNone/>
            </a:pPr>
            <a:r>
              <a:rPr lang="en-US">
                <a:solidFill>
                  <a:schemeClr val="tx1">
                    <a:lumMod val="95000"/>
                    <a:lumOff val="5000"/>
                  </a:schemeClr>
                </a:solidFill>
                <a:latin typeface="Arial"/>
                <a:cs typeface="Arial"/>
              </a:rPr>
              <a:t>Organized by Karen Kohn, Temple University, and Emily Hopkins, University of Georgia</a:t>
            </a:r>
            <a:endParaRPr lang="en-US">
              <a:solidFill>
                <a:schemeClr val="tx1">
                  <a:lumMod val="95000"/>
                  <a:lumOff val="5000"/>
                </a:schemeClr>
              </a:solidFill>
              <a:cs typeface="Calibri"/>
            </a:endParaRPr>
          </a:p>
          <a:p>
            <a:endParaRPr lang="en-US" sz="1100">
              <a:solidFill>
                <a:srgbClr val="CC6600"/>
              </a:solidFill>
              <a:latin typeface="Arial"/>
              <a:ea typeface="+mn-lt"/>
              <a:cs typeface="Arial"/>
            </a:endParaRPr>
          </a:p>
          <a:p>
            <a:pPr marL="0" indent="0">
              <a:buNone/>
            </a:pPr>
            <a:endParaRPr lang="en-US">
              <a:solidFill>
                <a:srgbClr val="000000"/>
              </a:solidFill>
              <a:latin typeface="Calibri"/>
              <a:cs typeface="Calibri"/>
            </a:endParaRPr>
          </a:p>
        </p:txBody>
      </p:sp>
      <p:graphicFrame>
        <p:nvGraphicFramePr>
          <p:cNvPr id="3" name="Diagram 2">
            <a:extLst>
              <a:ext uri="{FF2B5EF4-FFF2-40B4-BE49-F238E27FC236}">
                <a16:creationId xmlns:a16="http://schemas.microsoft.com/office/drawing/2014/main" id="{6909BD96-C729-A319-ED59-E68657F446EE}"/>
              </a:ext>
            </a:extLst>
          </p:cNvPr>
          <p:cNvGraphicFramePr/>
          <p:nvPr>
            <p:extLst>
              <p:ext uri="{D42A27DB-BD31-4B8C-83A1-F6EECF244321}">
                <p14:modId xmlns:p14="http://schemas.microsoft.com/office/powerpoint/2010/main" val="1929252762"/>
              </p:ext>
            </p:extLst>
          </p:nvPr>
        </p:nvGraphicFramePr>
        <p:xfrm>
          <a:off x="422695" y="2279735"/>
          <a:ext cx="15807905" cy="656901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3058026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66660"/>
        </a:solidFill>
        <a:effectLst/>
      </p:bgPr>
    </p:bg>
    <p:spTree>
      <p:nvGrpSpPr>
        <p:cNvPr id="1" name=""/>
        <p:cNvGrpSpPr/>
        <p:nvPr/>
      </p:nvGrpSpPr>
      <p:grpSpPr>
        <a:xfrm>
          <a:off x="0" y="0"/>
          <a:ext cx="0" cy="0"/>
          <a:chOff x="0" y="0"/>
          <a:chExt cx="0" cy="0"/>
        </a:xfrm>
      </p:grpSpPr>
      <p:sp>
        <p:nvSpPr>
          <p:cNvPr id="13" name="TextBox 13"/>
          <p:cNvSpPr txBox="1">
            <a:spLocks noGrp="1"/>
          </p:cNvSpPr>
          <p:nvPr>
            <p:ph type="title" idx="4294967295"/>
          </p:nvPr>
        </p:nvSpPr>
        <p:spPr>
          <a:xfrm>
            <a:off x="567773" y="893802"/>
            <a:ext cx="14444180" cy="1107996"/>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200" b="0" i="1" u="none" strike="noStrike" kern="1200" cap="none" spc="0" normalizeH="0" baseline="0" noProof="0">
                <a:ln>
                  <a:noFill/>
                </a:ln>
                <a:solidFill>
                  <a:schemeClr val="bg1"/>
                </a:solidFill>
                <a:effectLst/>
                <a:uLnTx/>
                <a:uFillTx/>
                <a:latin typeface="Helvetica" panose="020B0604020202020204" pitchFamily="34" charset="0"/>
                <a:ea typeface="Libre Baskerville Italics"/>
                <a:cs typeface="Helvetica" panose="020B0604020202020204" pitchFamily="34" charset="0"/>
                <a:sym typeface="Libre Baskerville Italics"/>
              </a:rPr>
              <a:t>Contact</a:t>
            </a:r>
          </a:p>
        </p:txBody>
      </p:sp>
      <p:sp>
        <p:nvSpPr>
          <p:cNvPr id="14" name="TextBox 14"/>
          <p:cNvSpPr txBox="1"/>
          <p:nvPr/>
        </p:nvSpPr>
        <p:spPr>
          <a:xfrm>
            <a:off x="2527159" y="6404388"/>
            <a:ext cx="4974030" cy="1477328"/>
          </a:xfrm>
          <a:prstGeom prst="rect">
            <a:avLst/>
          </a:prstGeom>
        </p:spPr>
        <p:txBody>
          <a:bodyPr wrap="square" lIns="0" tIns="0" rIns="0" bIns="0" rtlCol="0" anchor="t">
            <a:spAutoFit/>
          </a:bodyPr>
          <a:lstStyle/>
          <a:p>
            <a:pPr algn="ctr">
              <a:spcBef>
                <a:spcPct val="0"/>
              </a:spcBef>
            </a:pPr>
            <a:r>
              <a:rPr lang="en-US" sz="4800">
                <a:solidFill>
                  <a:srgbClr val="FFFFFF"/>
                </a:solidFill>
                <a:latin typeface="Helvetica" panose="020B0604020202020204" pitchFamily="34" charset="0"/>
                <a:ea typeface="Libre Baskerville"/>
                <a:cs typeface="Helvetica" panose="020B0604020202020204" pitchFamily="34" charset="0"/>
                <a:sym typeface="Libre Baskerville"/>
              </a:rPr>
              <a:t>Noa Kaumeheiwa</a:t>
            </a:r>
          </a:p>
          <a:p>
            <a:pPr algn="ctr">
              <a:spcBef>
                <a:spcPct val="0"/>
              </a:spcBef>
            </a:pPr>
            <a:r>
              <a:rPr lang="en-US" sz="4800">
                <a:solidFill>
                  <a:srgbClr val="FFFFFF"/>
                </a:solidFill>
                <a:latin typeface="Helvetica" panose="020B0604020202020204" pitchFamily="34" charset="0"/>
                <a:ea typeface="Libre Baskerville"/>
                <a:cs typeface="Helvetica" panose="020B0604020202020204" pitchFamily="34" charset="0"/>
                <a:sym typeface="Libre Baskerville"/>
              </a:rPr>
              <a:t>noa@temple.edu</a:t>
            </a:r>
          </a:p>
        </p:txBody>
      </p:sp>
      <p:pic>
        <p:nvPicPr>
          <p:cNvPr id="5" name="Picture Placeholder 4" descr="Noa Kaumeheiwa photo">
            <a:extLst>
              <a:ext uri="{FF2B5EF4-FFF2-40B4-BE49-F238E27FC236}">
                <a16:creationId xmlns:a16="http://schemas.microsoft.com/office/drawing/2014/main" id="{6B8B5863-9571-ED53-CA10-13945DB7599A}"/>
              </a:ext>
            </a:extLst>
          </p:cNvPr>
          <p:cNvPicPr>
            <a:picLocks noGrp="1" noChangeAspect="1"/>
          </p:cNvPicPr>
          <p:nvPr>
            <p:ph type="pic" sz="quarter" idx="14"/>
          </p:nvPr>
        </p:nvPicPr>
        <p:blipFill>
          <a:blip r:embed="rId2"/>
          <a:srcRect t="3846" b="3846"/>
          <a:stretch/>
        </p:blipFill>
        <p:spPr>
          <a:xfrm>
            <a:off x="3495303" y="2568480"/>
            <a:ext cx="3037742" cy="3723542"/>
          </a:xfrm>
          <a:prstGeom prst="rect">
            <a:avLst/>
          </a:prstGeom>
        </p:spPr>
      </p:pic>
      <p:sp>
        <p:nvSpPr>
          <p:cNvPr id="15" name="TextBox 15"/>
          <p:cNvSpPr txBox="1"/>
          <p:nvPr/>
        </p:nvSpPr>
        <p:spPr>
          <a:xfrm>
            <a:off x="8160323" y="6410457"/>
            <a:ext cx="6801222" cy="1384995"/>
          </a:xfrm>
          <a:prstGeom prst="rect">
            <a:avLst/>
          </a:prstGeom>
        </p:spPr>
        <p:txBody>
          <a:bodyPr wrap="square" lIns="0" tIns="0" rIns="0" bIns="0" rtlCol="0" anchor="t">
            <a:spAutoFit/>
          </a:bodyPr>
          <a:lstStyle/>
          <a:p>
            <a:pPr algn="ctr">
              <a:lnSpc>
                <a:spcPts val="5351"/>
              </a:lnSpc>
              <a:spcBef>
                <a:spcPct val="0"/>
              </a:spcBef>
            </a:pPr>
            <a:r>
              <a:rPr lang="en-US" sz="4800">
                <a:solidFill>
                  <a:srgbClr val="FFFFFF"/>
                </a:solidFill>
                <a:latin typeface="Helvetica" panose="020B0604020202020204" pitchFamily="34" charset="0"/>
                <a:ea typeface="Libre Baskerville"/>
                <a:cs typeface="Helvetica" panose="020B0604020202020204" pitchFamily="34" charset="0"/>
                <a:sym typeface="Libre Baskerville"/>
              </a:rPr>
              <a:t>Karen Kohn</a:t>
            </a:r>
          </a:p>
          <a:p>
            <a:pPr algn="ctr">
              <a:lnSpc>
                <a:spcPts val="5351"/>
              </a:lnSpc>
              <a:spcBef>
                <a:spcPct val="0"/>
              </a:spcBef>
            </a:pPr>
            <a:r>
              <a:rPr lang="en-US" sz="4800">
                <a:solidFill>
                  <a:srgbClr val="FFFFFF"/>
                </a:solidFill>
                <a:latin typeface="Helvetica" panose="020B0604020202020204" pitchFamily="34" charset="0"/>
                <a:ea typeface="Libre Baskerville"/>
                <a:cs typeface="Helvetica" panose="020B0604020202020204" pitchFamily="34" charset="0"/>
                <a:sym typeface="Libre Baskerville"/>
              </a:rPr>
              <a:t>karen.kohn@temple.edu</a:t>
            </a:r>
          </a:p>
        </p:txBody>
      </p:sp>
      <p:pic>
        <p:nvPicPr>
          <p:cNvPr id="6" name="Picture Placeholder 5" descr="Karen Kohn photo">
            <a:extLst>
              <a:ext uri="{FF2B5EF4-FFF2-40B4-BE49-F238E27FC236}">
                <a16:creationId xmlns:a16="http://schemas.microsoft.com/office/drawing/2014/main" id="{9C5FCC52-AC10-518A-99FB-0E13A5A96EE3}"/>
              </a:ext>
            </a:extLst>
          </p:cNvPr>
          <p:cNvPicPr>
            <a:picLocks noGrp="1" noChangeAspect="1"/>
          </p:cNvPicPr>
          <p:nvPr>
            <p:ph type="pic" sz="quarter" idx="12"/>
          </p:nvPr>
        </p:nvPicPr>
        <p:blipFill>
          <a:blip r:embed="rId3"/>
          <a:srcRect l="9375" r="9375"/>
          <a:stretch/>
        </p:blipFill>
        <p:spPr>
          <a:xfrm>
            <a:off x="10075034" y="2590462"/>
            <a:ext cx="2971800" cy="3690570"/>
          </a:xfrm>
          <a:prstGeom prst="rect">
            <a:avLst/>
          </a:prstGeom>
          <a:noFill/>
        </p:spPr>
      </p:pic>
      <p:sp>
        <p:nvSpPr>
          <p:cNvPr id="12" name="Freeform 12">
            <a:extLst>
              <a:ext uri="{C183D7F6-B498-43B3-948B-1728B52AA6E4}">
                <adec:decorative xmlns:adec="http://schemas.microsoft.com/office/drawing/2017/decorative" val="1"/>
              </a:ext>
            </a:extLst>
          </p:cNvPr>
          <p:cNvSpPr/>
          <p:nvPr/>
        </p:nvSpPr>
        <p:spPr>
          <a:xfrm>
            <a:off x="14849773" y="0"/>
            <a:ext cx="3438227" cy="3468577"/>
          </a:xfrm>
          <a:custGeom>
            <a:avLst/>
            <a:gdLst/>
            <a:ahLst/>
            <a:cxnLst/>
            <a:rect l="l" t="t" r="r" b="b"/>
            <a:pathLst>
              <a:path w="3438227" h="3468577">
                <a:moveTo>
                  <a:pt x="0" y="0"/>
                </a:moveTo>
                <a:lnTo>
                  <a:pt x="3438227" y="0"/>
                </a:lnTo>
                <a:lnTo>
                  <a:pt x="3438227" y="3468577"/>
                </a:lnTo>
                <a:lnTo>
                  <a:pt x="0" y="3468577"/>
                </a:lnTo>
                <a:lnTo>
                  <a:pt x="0" y="0"/>
                </a:lnTo>
                <a:close/>
              </a:path>
            </a:pathLst>
          </a:custGeom>
          <a:blipFill>
            <a:blip r:embed="rId4"/>
            <a:stretch>
              <a:fillRect/>
            </a:stretch>
          </a:blipFill>
        </p:spPr>
        <p:txBody>
          <a:bodyPr/>
          <a:lstStyle/>
          <a:p>
            <a:endParaRPr lang="en-US"/>
          </a:p>
        </p:txBody>
      </p:sp>
    </p:spTree>
    <p:extLst>
      <p:ext uri="{BB962C8B-B14F-4D97-AF65-F5344CB8AC3E}">
        <p14:creationId xmlns:p14="http://schemas.microsoft.com/office/powerpoint/2010/main" val="1389499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udent reaching for star icon">
            <a:extLst>
              <a:ext uri="{FF2B5EF4-FFF2-40B4-BE49-F238E27FC236}">
                <a16:creationId xmlns:a16="http://schemas.microsoft.com/office/drawing/2014/main" id="{E22986F9-7FA5-CAF8-098F-2BA4AB6F75A3}"/>
              </a:ext>
            </a:extLst>
          </p:cNvPr>
          <p:cNvPicPr>
            <a:picLocks noChangeAspect="1"/>
          </p:cNvPicPr>
          <p:nvPr/>
        </p:nvPicPr>
        <p:blipFill>
          <a:blip r:embed="rId3"/>
          <a:stretch>
            <a:fillRect/>
          </a:stretch>
        </p:blipFill>
        <p:spPr>
          <a:xfrm>
            <a:off x="13999369" y="247650"/>
            <a:ext cx="5076825" cy="5076825"/>
          </a:xfrm>
          <a:prstGeom prst="rect">
            <a:avLst/>
          </a:prstGeom>
        </p:spPr>
      </p:pic>
      <p:sp>
        <p:nvSpPr>
          <p:cNvPr id="25" name="TextBox 12">
            <a:extLst>
              <a:ext uri="{FF2B5EF4-FFF2-40B4-BE49-F238E27FC236}">
                <a16:creationId xmlns:a16="http://schemas.microsoft.com/office/drawing/2014/main" id="{A0C923CC-CD76-4D3B-7A48-F255AAFDB46C}"/>
              </a:ext>
            </a:extLst>
          </p:cNvPr>
          <p:cNvSpPr txBox="1">
            <a:spLocks noGrp="1"/>
          </p:cNvSpPr>
          <p:nvPr>
            <p:ph type="title" idx="4294967295"/>
          </p:nvPr>
        </p:nvSpPr>
        <p:spPr>
          <a:xfrm>
            <a:off x="320466" y="171023"/>
            <a:ext cx="17967533" cy="1111779"/>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a:ea typeface="+mn-ea"/>
                <a:cs typeface="Helvetica"/>
                <a:sym typeface="Libre Baskerville Italics"/>
              </a:rPr>
              <a:t>Temple Students</a:t>
            </a:r>
            <a:endParaRPr kumimoji="0" lang="en-US" sz="1800" b="0" i="0" u="none" strike="noStrike" kern="1200" cap="none" spc="0" normalizeH="0" baseline="0" noProof="0">
              <a:ln>
                <a:noFill/>
              </a:ln>
              <a:solidFill>
                <a:schemeClr val="tx1"/>
              </a:solidFill>
              <a:effectLst/>
              <a:uLnTx/>
              <a:uFillTx/>
              <a:latin typeface="+mn-lt"/>
              <a:ea typeface="+mn-ea"/>
              <a:cs typeface="+mn-cs"/>
            </a:endParaRPr>
          </a:p>
        </p:txBody>
      </p:sp>
      <p:sp>
        <p:nvSpPr>
          <p:cNvPr id="26" name="TextBox 12">
            <a:extLst>
              <a:ext uri="{FF2B5EF4-FFF2-40B4-BE49-F238E27FC236}">
                <a16:creationId xmlns:a16="http://schemas.microsoft.com/office/drawing/2014/main" id="{D369E01F-DBFB-DD2D-2918-D36102565C91}"/>
              </a:ext>
            </a:extLst>
          </p:cNvPr>
          <p:cNvSpPr txBox="1"/>
          <p:nvPr/>
        </p:nvSpPr>
        <p:spPr>
          <a:xfrm>
            <a:off x="323012" y="1042986"/>
            <a:ext cx="17967533" cy="1354217"/>
          </a:xfrm>
          <a:prstGeom prst="rect">
            <a:avLst/>
          </a:prstGeom>
        </p:spPr>
        <p:txBody>
          <a:bodyPr wrap="square" lIns="0" tIns="0" rIns="0" bIns="0" rtlCol="0" anchor="t">
            <a:spAutoFit/>
          </a:bodyPr>
          <a:lstStyle/>
          <a:p>
            <a:r>
              <a:rPr lang="en-US" sz="4400">
                <a:solidFill>
                  <a:srgbClr val="000000"/>
                </a:solidFill>
                <a:latin typeface="Calibri"/>
                <a:cs typeface="Calibri"/>
                <a:sym typeface="Libre Baskerville Italics"/>
              </a:rPr>
              <a:t>Enrollment by race/ethnicity, 2023-2024</a:t>
            </a:r>
            <a:endParaRPr lang="en-US"/>
          </a:p>
          <a:p>
            <a:r>
              <a:rPr lang="en-US" sz="4400">
                <a:latin typeface="Calibri"/>
                <a:cs typeface="Calibri"/>
              </a:rPr>
              <a:t>Total enrollment: 30,530</a:t>
            </a:r>
            <a:endParaRPr lang="en-US" sz="4400">
              <a:latin typeface="Calibri" panose="020F0502020204030204" pitchFamily="34" charset="0"/>
              <a:cs typeface="Calibri" panose="020F0502020204030204" pitchFamily="34" charset="0"/>
            </a:endParaRPr>
          </a:p>
        </p:txBody>
      </p:sp>
      <p:sp>
        <p:nvSpPr>
          <p:cNvPr id="28" name="TextBox 12">
            <a:extLst>
              <a:ext uri="{FF2B5EF4-FFF2-40B4-BE49-F238E27FC236}">
                <a16:creationId xmlns:a16="http://schemas.microsoft.com/office/drawing/2014/main" id="{C6455553-0DBF-8E7D-6EA7-4362BBF2C256}"/>
              </a:ext>
            </a:extLst>
          </p:cNvPr>
          <p:cNvSpPr txBox="1"/>
          <p:nvPr/>
        </p:nvSpPr>
        <p:spPr>
          <a:xfrm>
            <a:off x="671370" y="2833554"/>
            <a:ext cx="6488548" cy="961587"/>
          </a:xfrm>
          <a:prstGeom prst="rect">
            <a:avLst/>
          </a:prstGeom>
        </p:spPr>
        <p:txBody>
          <a:bodyPr wrap="square" lIns="0" tIns="0" rIns="0" bIns="0" rtlCol="0" anchor="t">
            <a:spAutoFit/>
          </a:bodyPr>
          <a:lstStyle/>
          <a:p>
            <a:pPr algn="ctr">
              <a:lnSpc>
                <a:spcPts val="9072"/>
              </a:lnSpc>
            </a:pPr>
            <a:r>
              <a:rPr lang="en-US" sz="2400">
                <a:solidFill>
                  <a:srgbClr val="000000"/>
                </a:solidFill>
                <a:latin typeface="Calibri" panose="020F0502020204030204" pitchFamily="34" charset="0"/>
                <a:cs typeface="Calibri" panose="020F0502020204030204" pitchFamily="34" charset="0"/>
                <a:sym typeface="Libre Baskerville Italics"/>
              </a:rPr>
              <a:t>White, non-Hispanic 45%</a:t>
            </a:r>
            <a:endParaRPr lang="en-US">
              <a:latin typeface="Calibri" panose="020F0502020204030204" pitchFamily="34" charset="0"/>
              <a:cs typeface="Calibri" panose="020F0502020204030204" pitchFamily="34" charset="0"/>
            </a:endParaRPr>
          </a:p>
        </p:txBody>
      </p:sp>
      <p:sp>
        <p:nvSpPr>
          <p:cNvPr id="30" name="TextBox 12">
            <a:extLst>
              <a:ext uri="{FF2B5EF4-FFF2-40B4-BE49-F238E27FC236}">
                <a16:creationId xmlns:a16="http://schemas.microsoft.com/office/drawing/2014/main" id="{23ACD05E-E17C-5145-C778-D0C4589B09B0}"/>
              </a:ext>
            </a:extLst>
          </p:cNvPr>
          <p:cNvSpPr txBox="1"/>
          <p:nvPr/>
        </p:nvSpPr>
        <p:spPr>
          <a:xfrm>
            <a:off x="7451236" y="3055114"/>
            <a:ext cx="2194134" cy="738664"/>
          </a:xfrm>
          <a:prstGeom prst="rect">
            <a:avLst/>
          </a:prstGeom>
        </p:spPr>
        <p:txBody>
          <a:bodyPr wrap="square" lIns="0" tIns="0" rIns="0" bIns="0" rtlCol="0" anchor="t">
            <a:spAutoFit/>
          </a:bodyPr>
          <a:lstStyle/>
          <a:p>
            <a:r>
              <a:rPr lang="en-US" sz="2400">
                <a:solidFill>
                  <a:srgbClr val="000000"/>
                </a:solidFill>
                <a:cs typeface="Helvetica"/>
                <a:sym typeface="Libre Baskerville Italics"/>
              </a:rPr>
              <a:t>African</a:t>
            </a:r>
            <a:endParaRPr lang="en-US"/>
          </a:p>
          <a:p>
            <a:r>
              <a:rPr lang="en-US" sz="2400">
                <a:cs typeface="Helvetica"/>
              </a:rPr>
              <a:t>American 16%</a:t>
            </a:r>
          </a:p>
        </p:txBody>
      </p:sp>
      <p:sp>
        <p:nvSpPr>
          <p:cNvPr id="31" name="TextBox 12">
            <a:extLst>
              <a:ext uri="{FF2B5EF4-FFF2-40B4-BE49-F238E27FC236}">
                <a16:creationId xmlns:a16="http://schemas.microsoft.com/office/drawing/2014/main" id="{3430C6A9-8C94-A593-C7EE-0C394D82E926}"/>
              </a:ext>
            </a:extLst>
          </p:cNvPr>
          <p:cNvSpPr txBox="1"/>
          <p:nvPr/>
        </p:nvSpPr>
        <p:spPr>
          <a:xfrm>
            <a:off x="9664659" y="2839671"/>
            <a:ext cx="2014520" cy="954107"/>
          </a:xfrm>
          <a:prstGeom prst="rect">
            <a:avLst/>
          </a:prstGeom>
        </p:spPr>
        <p:txBody>
          <a:bodyPr wrap="square" lIns="0" tIns="0" rIns="0" bIns="0" rtlCol="0" anchor="t">
            <a:spAutoFit/>
          </a:bodyPr>
          <a:lstStyle/>
          <a:p>
            <a:pPr algn="ctr">
              <a:lnSpc>
                <a:spcPts val="9072"/>
              </a:lnSpc>
            </a:pPr>
            <a:r>
              <a:rPr lang="en-US" sz="2400">
                <a:solidFill>
                  <a:srgbClr val="000000"/>
                </a:solidFill>
                <a:cs typeface="Helvetica"/>
                <a:sym typeface="Libre Baskerville Italics"/>
              </a:rPr>
              <a:t>Asian 14%</a:t>
            </a:r>
            <a:endParaRPr lang="en-US"/>
          </a:p>
        </p:txBody>
      </p:sp>
      <p:sp>
        <p:nvSpPr>
          <p:cNvPr id="32" name="TextBox 12">
            <a:extLst>
              <a:ext uri="{FF2B5EF4-FFF2-40B4-BE49-F238E27FC236}">
                <a16:creationId xmlns:a16="http://schemas.microsoft.com/office/drawing/2014/main" id="{4D30C0ED-9039-2E1D-3682-4020125854DE}"/>
              </a:ext>
            </a:extLst>
          </p:cNvPr>
          <p:cNvSpPr txBox="1"/>
          <p:nvPr/>
        </p:nvSpPr>
        <p:spPr>
          <a:xfrm>
            <a:off x="11868293" y="2848519"/>
            <a:ext cx="3598391" cy="956480"/>
          </a:xfrm>
          <a:prstGeom prst="rect">
            <a:avLst/>
          </a:prstGeom>
        </p:spPr>
        <p:txBody>
          <a:bodyPr wrap="square" lIns="0" tIns="0" rIns="0" bIns="0" rtlCol="0" anchor="t">
            <a:spAutoFit/>
          </a:bodyPr>
          <a:lstStyle/>
          <a:p>
            <a:pPr algn="ctr">
              <a:lnSpc>
                <a:spcPts val="9072"/>
              </a:lnSpc>
            </a:pPr>
            <a:r>
              <a:rPr lang="en-US" sz="2400">
                <a:solidFill>
                  <a:srgbClr val="000000"/>
                </a:solidFill>
                <a:cs typeface="Helvetica"/>
                <a:sym typeface="Libre Baskerville Italics"/>
              </a:rPr>
              <a:t>Hispanic, Latinx 9%</a:t>
            </a:r>
            <a:endParaRPr lang="en-US"/>
          </a:p>
        </p:txBody>
      </p:sp>
      <p:sp>
        <p:nvSpPr>
          <p:cNvPr id="33" name="TextBox 12">
            <a:extLst>
              <a:ext uri="{FF2B5EF4-FFF2-40B4-BE49-F238E27FC236}">
                <a16:creationId xmlns:a16="http://schemas.microsoft.com/office/drawing/2014/main" id="{42C76BED-5E66-6AB5-F431-9D8897A848E5}"/>
              </a:ext>
            </a:extLst>
          </p:cNvPr>
          <p:cNvSpPr txBox="1"/>
          <p:nvPr/>
        </p:nvSpPr>
        <p:spPr>
          <a:xfrm>
            <a:off x="15762866" y="5841216"/>
            <a:ext cx="2511769" cy="2068259"/>
          </a:xfrm>
          <a:prstGeom prst="rect">
            <a:avLst/>
          </a:prstGeom>
        </p:spPr>
        <p:txBody>
          <a:bodyPr wrap="square" lIns="0" tIns="0" rIns="0" bIns="0" rtlCol="0" anchor="t">
            <a:spAutoFit/>
          </a:bodyPr>
          <a:lstStyle/>
          <a:p>
            <a:pPr>
              <a:lnSpc>
                <a:spcPct val="150000"/>
              </a:lnSpc>
              <a:spcAft>
                <a:spcPts val="2400"/>
              </a:spcAft>
            </a:pPr>
            <a:r>
              <a:rPr lang="en-US" sz="2000">
                <a:solidFill>
                  <a:srgbClr val="000000"/>
                </a:solidFill>
                <a:cs typeface="Helvetica"/>
                <a:sym typeface="Libre Baskerville Italics"/>
              </a:rPr>
              <a:t>International 6%</a:t>
            </a:r>
            <a:endParaRPr lang="en-US" sz="2000">
              <a:solidFill>
                <a:srgbClr val="000000"/>
              </a:solidFill>
              <a:cs typeface="Helvetica"/>
            </a:endParaRPr>
          </a:p>
          <a:p>
            <a:pPr>
              <a:lnSpc>
                <a:spcPct val="150000"/>
              </a:lnSpc>
              <a:spcAft>
                <a:spcPts val="2400"/>
              </a:spcAft>
            </a:pPr>
            <a:r>
              <a:rPr lang="en-US" sz="2000">
                <a:cs typeface="Helvetica"/>
              </a:rPr>
              <a:t>Unknown 6%</a:t>
            </a:r>
          </a:p>
          <a:p>
            <a:pPr>
              <a:lnSpc>
                <a:spcPct val="200000"/>
              </a:lnSpc>
              <a:spcAft>
                <a:spcPts val="2400"/>
              </a:spcAft>
            </a:pPr>
            <a:r>
              <a:rPr lang="en-US" sz="2000">
                <a:cs typeface="Helvetica"/>
              </a:rPr>
              <a:t>Two or more races 4%</a:t>
            </a:r>
          </a:p>
        </p:txBody>
      </p:sp>
      <p:pic>
        <p:nvPicPr>
          <p:cNvPr id="16" name="Picture 15" descr="Rectangle colored in proportion of populations">
            <a:extLst>
              <a:ext uri="{FF2B5EF4-FFF2-40B4-BE49-F238E27FC236}">
                <a16:creationId xmlns:a16="http://schemas.microsoft.com/office/drawing/2014/main" id="{068CCBF1-9D4A-F0E5-6D52-C93D0921A2CD}"/>
              </a:ext>
            </a:extLst>
          </p:cNvPr>
          <p:cNvPicPr>
            <a:picLocks noChangeAspect="1"/>
          </p:cNvPicPr>
          <p:nvPr/>
        </p:nvPicPr>
        <p:blipFill>
          <a:blip r:embed="rId4"/>
          <a:stretch>
            <a:fillRect/>
          </a:stretch>
        </p:blipFill>
        <p:spPr>
          <a:xfrm>
            <a:off x="672760" y="3784781"/>
            <a:ext cx="15135225" cy="4505325"/>
          </a:xfrm>
          <a:prstGeom prst="rect">
            <a:avLst/>
          </a:prstGeom>
        </p:spPr>
      </p:pic>
      <p:sp>
        <p:nvSpPr>
          <p:cNvPr id="2" name="TextBox 12" descr="Enrollment data source at Temple">
            <a:extLst>
              <a:ext uri="{FF2B5EF4-FFF2-40B4-BE49-F238E27FC236}">
                <a16:creationId xmlns:a16="http://schemas.microsoft.com/office/drawing/2014/main" id="{95C5A352-9815-ECC5-6C41-B2C124724B0D}"/>
              </a:ext>
            </a:extLst>
          </p:cNvPr>
          <p:cNvSpPr txBox="1"/>
          <p:nvPr/>
        </p:nvSpPr>
        <p:spPr>
          <a:xfrm>
            <a:off x="560238" y="8491289"/>
            <a:ext cx="11308055" cy="307777"/>
          </a:xfrm>
          <a:prstGeom prst="rect">
            <a:avLst/>
          </a:prstGeom>
        </p:spPr>
        <p:txBody>
          <a:bodyPr wrap="square" lIns="0" tIns="0" rIns="0" bIns="0" rtlCol="0" anchor="t">
            <a:spAutoFit/>
          </a:bodyPr>
          <a:lstStyle/>
          <a:p>
            <a:r>
              <a:rPr lang="en-US" sz="2000">
                <a:cs typeface="Helvetica"/>
              </a:rPr>
              <a:t>https://ira.temple.edu/sites/ira/files/At-A-Glance-2023-2024.pdf</a:t>
            </a:r>
          </a:p>
        </p:txBody>
      </p:sp>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5"/>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6"/>
            <a:stretch>
              <a:fillRect/>
            </a:stretch>
          </a:blipFill>
        </p:spPr>
        <p:txBody>
          <a:bodyPr/>
          <a:lstStyle/>
          <a:p>
            <a:endParaRPr lang="en-US"/>
          </a:p>
        </p:txBody>
      </p:sp>
    </p:spTree>
    <p:extLst>
      <p:ext uri="{BB962C8B-B14F-4D97-AF65-F5344CB8AC3E}">
        <p14:creationId xmlns:p14="http://schemas.microsoft.com/office/powerpoint/2010/main" val="809053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1000"/>
            <a:lum/>
          </a:blip>
          <a:srcRect/>
          <a:stretch>
            <a:fillRect/>
          </a:stretch>
        </a:blipFill>
        <a:effectLst/>
      </p:bgPr>
    </p:bg>
    <p:spTree>
      <p:nvGrpSpPr>
        <p:cNvPr id="1" name=""/>
        <p:cNvGrpSpPr/>
        <p:nvPr/>
      </p:nvGrpSpPr>
      <p:grpSpPr>
        <a:xfrm>
          <a:off x="0" y="0"/>
          <a:ext cx="0" cy="0"/>
          <a:chOff x="0" y="0"/>
          <a:chExt cx="0" cy="0"/>
        </a:xfrm>
      </p:grpSpPr>
      <p:sp>
        <p:nvSpPr>
          <p:cNvPr id="12" name="TextBox 12"/>
          <p:cNvSpPr txBox="1">
            <a:spLocks noGrp="1"/>
          </p:cNvSpPr>
          <p:nvPr>
            <p:ph type="title" idx="4294967295"/>
          </p:nvPr>
        </p:nvSpPr>
        <p:spPr>
          <a:xfrm>
            <a:off x="706242" y="360571"/>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Temple University Libraries</a:t>
            </a:r>
          </a:p>
        </p:txBody>
      </p:sp>
      <p:grpSp>
        <p:nvGrpSpPr>
          <p:cNvPr id="28" name="Group 27" descr="2.5 million physical items">
            <a:extLst>
              <a:ext uri="{FF2B5EF4-FFF2-40B4-BE49-F238E27FC236}">
                <a16:creationId xmlns:a16="http://schemas.microsoft.com/office/drawing/2014/main" id="{40A616E7-F488-6A7A-DEB7-4AAAD86CDDFE}"/>
              </a:ext>
            </a:extLst>
          </p:cNvPr>
          <p:cNvGrpSpPr/>
          <p:nvPr/>
        </p:nvGrpSpPr>
        <p:grpSpPr>
          <a:xfrm>
            <a:off x="320468" y="3486325"/>
            <a:ext cx="7944194" cy="1295401"/>
            <a:chOff x="0" y="3463704"/>
            <a:chExt cx="7137404" cy="767520"/>
          </a:xfrm>
          <a:solidFill>
            <a:schemeClr val="accent2">
              <a:lumMod val="50000"/>
            </a:schemeClr>
          </a:solidFill>
        </p:grpSpPr>
        <p:sp>
          <p:nvSpPr>
            <p:cNvPr id="29" name="Rectangle: Rounded Corners 28">
              <a:extLst>
                <a:ext uri="{FF2B5EF4-FFF2-40B4-BE49-F238E27FC236}">
                  <a16:creationId xmlns:a16="http://schemas.microsoft.com/office/drawing/2014/main" id="{59711C38-5FCB-E012-265D-2653BFD3B8BB}"/>
                </a:ext>
              </a:extLst>
            </p:cNvPr>
            <p:cNvSpPr/>
            <p:nvPr/>
          </p:nvSpPr>
          <p:spPr>
            <a:xfrm>
              <a:off x="0" y="3463704"/>
              <a:ext cx="7137404" cy="767520"/>
            </a:xfrm>
            <a:prstGeom prst="roundRect">
              <a:avLst/>
            </a:prstGeom>
            <a:grpFill/>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a:lstStyle/>
            <a:p>
              <a:endParaRPr lang="en-US">
                <a:solidFill>
                  <a:schemeClr val="bg1"/>
                </a:solidFill>
              </a:endParaRPr>
            </a:p>
          </p:txBody>
        </p:sp>
        <p:sp>
          <p:nvSpPr>
            <p:cNvPr id="30" name="Rectangle: Rounded Corners 10">
              <a:extLst>
                <a:ext uri="{FF2B5EF4-FFF2-40B4-BE49-F238E27FC236}">
                  <a16:creationId xmlns:a16="http://schemas.microsoft.com/office/drawing/2014/main" id="{6C9AED4E-0D1A-5378-D5C2-075F4F92710D}"/>
                </a:ext>
              </a:extLst>
            </p:cNvPr>
            <p:cNvSpPr txBox="1"/>
            <p:nvPr/>
          </p:nvSpPr>
          <p:spPr>
            <a:xfrm>
              <a:off x="151625" y="3549503"/>
              <a:ext cx="6321296" cy="61099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600" kern="1200">
                  <a:solidFill>
                    <a:schemeClr val="bg1"/>
                  </a:solidFill>
                </a:rPr>
                <a:t>2.5 million physical items</a:t>
              </a:r>
              <a:endParaRPr lang="en-US" sz="3600" kern="1200">
                <a:solidFill>
                  <a:schemeClr val="bg1"/>
                </a:solidFill>
                <a:ea typeface="Calibri"/>
                <a:cs typeface="Calibri"/>
              </a:endParaRPr>
            </a:p>
          </p:txBody>
        </p:sp>
      </p:grpSp>
      <p:grpSp>
        <p:nvGrpSpPr>
          <p:cNvPr id="25" name="Group 24" descr="1.8 million general circulation books">
            <a:extLst>
              <a:ext uri="{FF2B5EF4-FFF2-40B4-BE49-F238E27FC236}">
                <a16:creationId xmlns:a16="http://schemas.microsoft.com/office/drawing/2014/main" id="{4F58F36C-E5B6-6DB2-839D-A9F139A86622}"/>
              </a:ext>
            </a:extLst>
          </p:cNvPr>
          <p:cNvGrpSpPr/>
          <p:nvPr/>
        </p:nvGrpSpPr>
        <p:grpSpPr>
          <a:xfrm>
            <a:off x="320467" y="4781726"/>
            <a:ext cx="7944351" cy="1295400"/>
            <a:chOff x="0" y="3463704"/>
            <a:chExt cx="7137404" cy="767520"/>
          </a:xfrm>
          <a:solidFill>
            <a:schemeClr val="accent2">
              <a:lumMod val="50000"/>
            </a:schemeClr>
          </a:solidFill>
        </p:grpSpPr>
        <p:sp>
          <p:nvSpPr>
            <p:cNvPr id="26" name="Rectangle: Rounded Corners 25">
              <a:extLst>
                <a:ext uri="{FF2B5EF4-FFF2-40B4-BE49-F238E27FC236}">
                  <a16:creationId xmlns:a16="http://schemas.microsoft.com/office/drawing/2014/main" id="{550CEF70-4BF7-8C6B-A4CC-FE567DFA10D7}"/>
                </a:ext>
              </a:extLst>
            </p:cNvPr>
            <p:cNvSpPr/>
            <p:nvPr/>
          </p:nvSpPr>
          <p:spPr>
            <a:xfrm>
              <a:off x="0" y="3463704"/>
              <a:ext cx="7137404" cy="767520"/>
            </a:xfrm>
            <a:prstGeom prst="roundRect">
              <a:avLst/>
            </a:prstGeom>
            <a:grpFill/>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a:lstStyle/>
            <a:p>
              <a:endParaRPr lang="en-US">
                <a:solidFill>
                  <a:schemeClr val="bg1"/>
                </a:solidFill>
              </a:endParaRPr>
            </a:p>
          </p:txBody>
        </p:sp>
        <p:sp>
          <p:nvSpPr>
            <p:cNvPr id="27" name="Rectangle: Rounded Corners 10">
              <a:extLst>
                <a:ext uri="{FF2B5EF4-FFF2-40B4-BE49-F238E27FC236}">
                  <a16:creationId xmlns:a16="http://schemas.microsoft.com/office/drawing/2014/main" id="{B3DBEABE-AD09-0C51-5E11-B1F5380C6E03}"/>
                </a:ext>
              </a:extLst>
            </p:cNvPr>
            <p:cNvSpPr txBox="1"/>
            <p:nvPr/>
          </p:nvSpPr>
          <p:spPr>
            <a:xfrm>
              <a:off x="188552" y="3525650"/>
              <a:ext cx="6785483" cy="63547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600" kern="1200">
                  <a:solidFill>
                    <a:schemeClr val="bg1"/>
                  </a:solidFill>
                </a:rPr>
                <a:t>1.8 million books in general collections</a:t>
              </a:r>
              <a:endParaRPr lang="en-US" sz="3600" kern="1200">
                <a:solidFill>
                  <a:schemeClr val="bg1"/>
                </a:solidFill>
                <a:ea typeface="Calibri"/>
                <a:cs typeface="Calibri"/>
              </a:endParaRPr>
            </a:p>
          </p:txBody>
        </p:sp>
      </p:grpSp>
      <p:grpSp>
        <p:nvGrpSpPr>
          <p:cNvPr id="31" name="Group 30" descr="3 million ebooks">
            <a:extLst>
              <a:ext uri="{FF2B5EF4-FFF2-40B4-BE49-F238E27FC236}">
                <a16:creationId xmlns:a16="http://schemas.microsoft.com/office/drawing/2014/main" id="{B046D0F9-6761-81E8-4C02-15A7BAEE07A4}"/>
              </a:ext>
            </a:extLst>
          </p:cNvPr>
          <p:cNvGrpSpPr/>
          <p:nvPr/>
        </p:nvGrpSpPr>
        <p:grpSpPr>
          <a:xfrm>
            <a:off x="320466" y="6062880"/>
            <a:ext cx="7944353" cy="1295400"/>
            <a:chOff x="0" y="3463704"/>
            <a:chExt cx="7137404" cy="767520"/>
          </a:xfrm>
          <a:solidFill>
            <a:schemeClr val="accent2">
              <a:lumMod val="50000"/>
            </a:schemeClr>
          </a:solidFill>
        </p:grpSpPr>
        <p:sp>
          <p:nvSpPr>
            <p:cNvPr id="32" name="Rectangle: Rounded Corners 31">
              <a:extLst>
                <a:ext uri="{FF2B5EF4-FFF2-40B4-BE49-F238E27FC236}">
                  <a16:creationId xmlns:a16="http://schemas.microsoft.com/office/drawing/2014/main" id="{8AC825B7-55B2-53C6-03EC-6B52CDF58FA0}"/>
                </a:ext>
              </a:extLst>
            </p:cNvPr>
            <p:cNvSpPr/>
            <p:nvPr/>
          </p:nvSpPr>
          <p:spPr>
            <a:xfrm>
              <a:off x="0" y="3463704"/>
              <a:ext cx="7137404" cy="767520"/>
            </a:xfrm>
            <a:prstGeom prst="roundRect">
              <a:avLst/>
            </a:prstGeom>
            <a:grpFill/>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a:lstStyle/>
            <a:p>
              <a:endParaRPr lang="en-US">
                <a:solidFill>
                  <a:schemeClr val="bg1"/>
                </a:solidFill>
              </a:endParaRPr>
            </a:p>
          </p:txBody>
        </p:sp>
        <p:sp>
          <p:nvSpPr>
            <p:cNvPr id="33" name="Rectangle: Rounded Corners 10">
              <a:extLst>
                <a:ext uri="{FF2B5EF4-FFF2-40B4-BE49-F238E27FC236}">
                  <a16:creationId xmlns:a16="http://schemas.microsoft.com/office/drawing/2014/main" id="{0C1371C8-74F6-951B-519C-6F9AA4F92294}"/>
                </a:ext>
              </a:extLst>
            </p:cNvPr>
            <p:cNvSpPr txBox="1"/>
            <p:nvPr/>
          </p:nvSpPr>
          <p:spPr>
            <a:xfrm>
              <a:off x="175961" y="3533808"/>
              <a:ext cx="6785481" cy="62731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600" kern="1200">
                  <a:solidFill>
                    <a:schemeClr val="bg1"/>
                  </a:solidFill>
                </a:rPr>
                <a:t>3 million </a:t>
              </a:r>
              <a:r>
                <a:rPr lang="en-US" sz="3600" kern="1200" err="1">
                  <a:solidFill>
                    <a:schemeClr val="bg1"/>
                  </a:solidFill>
                </a:rPr>
                <a:t>ebooks</a:t>
              </a:r>
              <a:endParaRPr lang="en-US" sz="3600" kern="1200">
                <a:solidFill>
                  <a:schemeClr val="bg1"/>
                </a:solidFill>
                <a:ea typeface="Calibri"/>
                <a:cs typeface="Calibri"/>
              </a:endParaRPr>
            </a:p>
          </p:txBody>
        </p:sp>
      </p:grpSp>
      <p:grpSp>
        <p:nvGrpSpPr>
          <p:cNvPr id="22" name="Group 21" descr="982 databases">
            <a:extLst>
              <a:ext uri="{FF2B5EF4-FFF2-40B4-BE49-F238E27FC236}">
                <a16:creationId xmlns:a16="http://schemas.microsoft.com/office/drawing/2014/main" id="{080FD110-5A52-D243-82A5-9ED41BFC3F87}"/>
              </a:ext>
            </a:extLst>
          </p:cNvPr>
          <p:cNvGrpSpPr/>
          <p:nvPr/>
        </p:nvGrpSpPr>
        <p:grpSpPr>
          <a:xfrm>
            <a:off x="320467" y="7386768"/>
            <a:ext cx="7944354" cy="1295400"/>
            <a:chOff x="0" y="3463704"/>
            <a:chExt cx="7137404" cy="767520"/>
          </a:xfrm>
          <a:solidFill>
            <a:schemeClr val="accent2">
              <a:lumMod val="50000"/>
            </a:schemeClr>
          </a:solidFill>
        </p:grpSpPr>
        <p:sp>
          <p:nvSpPr>
            <p:cNvPr id="23" name="Rectangle: Rounded Corners 22">
              <a:extLst>
                <a:ext uri="{FF2B5EF4-FFF2-40B4-BE49-F238E27FC236}">
                  <a16:creationId xmlns:a16="http://schemas.microsoft.com/office/drawing/2014/main" id="{AF68A4E2-C493-8043-0000-4128877ACDB9}"/>
                </a:ext>
              </a:extLst>
            </p:cNvPr>
            <p:cNvSpPr/>
            <p:nvPr/>
          </p:nvSpPr>
          <p:spPr>
            <a:xfrm>
              <a:off x="0" y="3463704"/>
              <a:ext cx="7137404" cy="767520"/>
            </a:xfrm>
            <a:prstGeom prst="roundRect">
              <a:avLst/>
            </a:prstGeom>
            <a:grpFill/>
          </p:spPr>
          <p:style>
            <a:lnRef idx="2">
              <a:schemeClr val="lt1">
                <a:hueOff val="0"/>
                <a:satOff val="0"/>
                <a:lumOff val="0"/>
                <a:alphaOff val="0"/>
              </a:schemeClr>
            </a:lnRef>
            <a:fillRef idx="1">
              <a:schemeClr val="accent6">
                <a:alpha val="90000"/>
                <a:hueOff val="0"/>
                <a:satOff val="0"/>
                <a:lumOff val="0"/>
                <a:alphaOff val="-40000"/>
              </a:schemeClr>
            </a:fillRef>
            <a:effectRef idx="0">
              <a:schemeClr val="accent6">
                <a:alpha val="90000"/>
                <a:hueOff val="0"/>
                <a:satOff val="0"/>
                <a:lumOff val="0"/>
                <a:alphaOff val="-40000"/>
              </a:schemeClr>
            </a:effectRef>
            <a:fontRef idx="minor">
              <a:schemeClr val="lt1"/>
            </a:fontRef>
          </p:style>
          <p:txBody>
            <a:bodyPr/>
            <a:lstStyle/>
            <a:p>
              <a:endParaRPr lang="en-US">
                <a:solidFill>
                  <a:schemeClr val="bg1"/>
                </a:solidFill>
              </a:endParaRPr>
            </a:p>
          </p:txBody>
        </p:sp>
        <p:sp>
          <p:nvSpPr>
            <p:cNvPr id="24" name="Rectangle: Rounded Corners 10">
              <a:extLst>
                <a:ext uri="{FF2B5EF4-FFF2-40B4-BE49-F238E27FC236}">
                  <a16:creationId xmlns:a16="http://schemas.microsoft.com/office/drawing/2014/main" id="{CD6CC6D3-1F9C-FE3A-9173-91FC0F9B524A}"/>
                </a:ext>
              </a:extLst>
            </p:cNvPr>
            <p:cNvSpPr txBox="1"/>
            <p:nvPr/>
          </p:nvSpPr>
          <p:spPr>
            <a:xfrm>
              <a:off x="226323" y="3541967"/>
              <a:ext cx="6747710" cy="60283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600" kern="1200">
                  <a:solidFill>
                    <a:schemeClr val="bg1"/>
                  </a:solidFill>
                </a:rPr>
                <a:t>982 databases</a:t>
              </a:r>
              <a:endParaRPr lang="en-US" sz="3600" kern="1200">
                <a:solidFill>
                  <a:schemeClr val="bg1"/>
                </a:solidFill>
                <a:ea typeface="Calibri"/>
                <a:cs typeface="Calibri"/>
              </a:endParaRPr>
            </a:p>
          </p:txBody>
        </p:sp>
      </p:grpSp>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4"/>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5"/>
            <a:stretch>
              <a:fillRect/>
            </a:stretch>
          </a:blipFill>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a:spLocks noGrp="1"/>
          </p:cNvSpPr>
          <p:nvPr>
            <p:ph type="title" idx="4294967295"/>
          </p:nvPr>
        </p:nvSpPr>
        <p:spPr>
          <a:xfrm>
            <a:off x="619978" y="425269"/>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a:ea typeface="Libre Baskerville Italics"/>
                <a:cs typeface="Helvetica"/>
                <a:sym typeface="Libre Baskerville Italics"/>
              </a:rPr>
              <a:t>Our Solution</a:t>
            </a: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sp>
        <p:nvSpPr>
          <p:cNvPr id="15" name="TextBox 14">
            <a:extLst>
              <a:ext uri="{FF2B5EF4-FFF2-40B4-BE49-F238E27FC236}">
                <a16:creationId xmlns:a16="http://schemas.microsoft.com/office/drawing/2014/main" id="{0E688EC2-71A0-2A2F-8F51-7433D127B425}"/>
              </a:ext>
            </a:extLst>
          </p:cNvPr>
          <p:cNvSpPr txBox="1"/>
          <p:nvPr/>
        </p:nvSpPr>
        <p:spPr>
          <a:xfrm>
            <a:off x="609600" y="3061934"/>
            <a:ext cx="7459766" cy="2308324"/>
          </a:xfrm>
          <a:prstGeom prst="rect">
            <a:avLst/>
          </a:prstGeom>
          <a:noFill/>
        </p:spPr>
        <p:txBody>
          <a:bodyPr wrap="square" lIns="91440" tIns="45720" rIns="91440" bIns="45720" anchor="t">
            <a:spAutoFit/>
          </a:bodyPr>
          <a:lstStyle/>
          <a:p>
            <a:r>
              <a:rPr lang="en-US" sz="4800" spc="50"/>
              <a:t>Distinct</a:t>
            </a:r>
            <a:r>
              <a:rPr lang="en-US" sz="4800" b="0" kern="1200" spc="50">
                <a:latin typeface="+mn-lt"/>
                <a:ea typeface="+mn-ea"/>
                <a:cs typeface="+mn-cs"/>
              </a:rPr>
              <a:t> projects focused on specific areas</a:t>
            </a:r>
            <a:r>
              <a:rPr lang="en-US" sz="4800" spc="50"/>
              <a:t> </a:t>
            </a:r>
            <a:r>
              <a:rPr lang="en-US" sz="4800" b="0" kern="1200" spc="50"/>
              <a:t>of the collection</a:t>
            </a:r>
            <a:endParaRPr lang="en-US" sz="4800"/>
          </a:p>
        </p:txBody>
      </p:sp>
      <p:pic>
        <p:nvPicPr>
          <p:cNvPr id="3" name="Picture 2" descr="Constellations in the sky at night">
            <a:extLst>
              <a:ext uri="{FF2B5EF4-FFF2-40B4-BE49-F238E27FC236}">
                <a16:creationId xmlns:a16="http://schemas.microsoft.com/office/drawing/2014/main" id="{BFAF2399-8F78-CE92-4547-6F89D5F639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3208" y="1512586"/>
            <a:ext cx="8590158" cy="6056061"/>
          </a:xfrm>
          <a:prstGeom prst="rect">
            <a:avLst/>
          </a:prstGeom>
        </p:spPr>
      </p:pic>
      <p:sp>
        <p:nvSpPr>
          <p:cNvPr id="5" name="TextBox 4">
            <a:extLst>
              <a:ext uri="{FF2B5EF4-FFF2-40B4-BE49-F238E27FC236}">
                <a16:creationId xmlns:a16="http://schemas.microsoft.com/office/drawing/2014/main" id="{FAA7AF98-7645-7C32-BA54-17F4A370843D}"/>
              </a:ext>
            </a:extLst>
          </p:cNvPr>
          <p:cNvSpPr txBox="1"/>
          <p:nvPr/>
        </p:nvSpPr>
        <p:spPr>
          <a:xfrm>
            <a:off x="8623208" y="7225066"/>
            <a:ext cx="9144000" cy="1048813"/>
          </a:xfrm>
          <a:prstGeom prst="rect">
            <a:avLst/>
          </a:prstGeom>
          <a:noFill/>
        </p:spPr>
        <p:txBody>
          <a:bodyPr wrap="square">
            <a:spAutoFit/>
          </a:bodyPr>
          <a:lstStyle/>
          <a:p>
            <a:pPr>
              <a:lnSpc>
                <a:spcPts val="9072"/>
              </a:lnSpc>
            </a:pPr>
            <a:r>
              <a:rPr lang="en-US" sz="2400" b="0" kern="1200" spc="50" baseline="0">
                <a:solidFill>
                  <a:schemeClr val="accent1">
                    <a:lumMod val="75000"/>
                  </a:schemeClr>
                </a:solidFill>
                <a:latin typeface="+mn-lt"/>
                <a:ea typeface="+mn-ea"/>
                <a:cs typeface="+mn-cs"/>
              </a:rPr>
              <a:t>https://www.flickr.com/photos/taffeta/8936863300</a:t>
            </a:r>
          </a:p>
        </p:txBody>
      </p:sp>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4"/>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5"/>
            <a:stretch>
              <a:fillRect/>
            </a:stretch>
          </a:blipFill>
        </p:spPr>
        <p:txBody>
          <a:bodyPr/>
          <a:lstStyle/>
          <a:p>
            <a:endParaRPr lang="en-US"/>
          </a:p>
        </p:txBody>
      </p:sp>
    </p:spTree>
    <p:extLst>
      <p:ext uri="{BB962C8B-B14F-4D97-AF65-F5344CB8AC3E}">
        <p14:creationId xmlns:p14="http://schemas.microsoft.com/office/powerpoint/2010/main" val="174516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318053" y="166477"/>
            <a:ext cx="15833933" cy="1085425"/>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Who’s Who</a:t>
            </a:r>
          </a:p>
        </p:txBody>
      </p:sp>
      <p:sp>
        <p:nvSpPr>
          <p:cNvPr id="21" name="TextBox 20">
            <a:extLst>
              <a:ext uri="{FF2B5EF4-FFF2-40B4-BE49-F238E27FC236}">
                <a16:creationId xmlns:a16="http://schemas.microsoft.com/office/drawing/2014/main" id="{F7C49FEA-A37E-48EE-0957-CB4F71F19D68}"/>
              </a:ext>
            </a:extLst>
          </p:cNvPr>
          <p:cNvSpPr txBox="1"/>
          <p:nvPr/>
        </p:nvSpPr>
        <p:spPr>
          <a:xfrm>
            <a:off x="3886200" y="3020552"/>
            <a:ext cx="7315200" cy="1477328"/>
          </a:xfrm>
          <a:prstGeom prst="rect">
            <a:avLst/>
          </a:prstGeom>
          <a:noFill/>
        </p:spPr>
        <p:txBody>
          <a:bodyPr wrap="square" rtlCol="0">
            <a:spAutoFit/>
          </a:bodyPr>
          <a:lstStyle/>
          <a:p>
            <a:pPr marL="285750" indent="-285750">
              <a:buFont typeface="Arial" panose="020B0604020202020204" pitchFamily="34" charset="0"/>
              <a:buChar char="•"/>
            </a:pPr>
            <a:r>
              <a:rPr lang="en-US"/>
              <a:t>DEI in Collections Committee</a:t>
            </a:r>
          </a:p>
          <a:p>
            <a:pPr marL="742950" lvl="1" indent="-285750">
              <a:buFont typeface="Arial" panose="020B0604020202020204" pitchFamily="34" charset="0"/>
              <a:buChar char="•"/>
            </a:pPr>
            <a:r>
              <a:rPr lang="en-US"/>
              <a:t>3 members, various organizational roles</a:t>
            </a:r>
          </a:p>
          <a:p>
            <a:pPr marL="742950" lvl="1" indent="-285750">
              <a:buFont typeface="Arial" panose="020B0604020202020204" pitchFamily="34" charset="0"/>
              <a:buChar char="•"/>
            </a:pPr>
            <a:r>
              <a:rPr lang="en-US"/>
              <a:t>Have partnered with other library staff on a project basis</a:t>
            </a:r>
          </a:p>
          <a:p>
            <a:pPr marL="285750" indent="-285750">
              <a:buFont typeface="Arial" panose="020B0604020202020204" pitchFamily="34" charset="0"/>
              <a:buChar char="•"/>
            </a:pPr>
            <a:r>
              <a:rPr lang="en-US"/>
              <a:t>Volunteer auditors</a:t>
            </a:r>
          </a:p>
          <a:p>
            <a:pPr marL="742950" lvl="1" indent="-285750">
              <a:buFont typeface="Arial" panose="020B0604020202020204" pitchFamily="34" charset="0"/>
              <a:buChar char="•"/>
            </a:pPr>
            <a:r>
              <a:rPr lang="en-US"/>
              <a:t>4 librarians with liaison responsibilities expressed interest</a:t>
            </a:r>
          </a:p>
        </p:txBody>
      </p:sp>
      <p:grpSp>
        <p:nvGrpSpPr>
          <p:cNvPr id="2" name="Group 1" descr="2 sets of collaborators: auditors and committee members">
            <a:extLst>
              <a:ext uri="{FF2B5EF4-FFF2-40B4-BE49-F238E27FC236}">
                <a16:creationId xmlns:a16="http://schemas.microsoft.com/office/drawing/2014/main" id="{DA011485-DEFE-4DAB-911B-8AFFFE4EFAA7}"/>
              </a:ext>
            </a:extLst>
          </p:cNvPr>
          <p:cNvGrpSpPr/>
          <p:nvPr/>
        </p:nvGrpSpPr>
        <p:grpSpPr>
          <a:xfrm>
            <a:off x="-7102943" y="-647406"/>
            <a:ext cx="23649531" cy="10934832"/>
            <a:chOff x="-6067773" y="-323915"/>
            <a:chExt cx="23649531" cy="10934832"/>
          </a:xfrm>
        </p:grpSpPr>
        <p:sp>
          <p:nvSpPr>
            <p:cNvPr id="11" name="Freeform: Shape 10">
              <a:extLst>
                <a:ext uri="{FF2B5EF4-FFF2-40B4-BE49-F238E27FC236}">
                  <a16:creationId xmlns:a16="http://schemas.microsoft.com/office/drawing/2014/main" id="{DDE48161-2A08-46DB-98FC-3CE5BC729742}"/>
                </a:ext>
              </a:extLst>
            </p:cNvPr>
            <p:cNvSpPr/>
            <p:nvPr/>
          </p:nvSpPr>
          <p:spPr>
            <a:xfrm>
              <a:off x="4678747" y="1882484"/>
              <a:ext cx="12903011" cy="3069530"/>
            </a:xfrm>
            <a:custGeom>
              <a:avLst/>
              <a:gdLst>
                <a:gd name="connsiteX0" fmla="*/ 0 w 10654995"/>
                <a:gd name="connsiteY0" fmla="*/ 0 h 3069530"/>
                <a:gd name="connsiteX1" fmla="*/ 10654995 w 10654995"/>
                <a:gd name="connsiteY1" fmla="*/ 0 h 3069530"/>
                <a:gd name="connsiteX2" fmla="*/ 10654995 w 10654995"/>
                <a:gd name="connsiteY2" fmla="*/ 3069530 h 3069530"/>
                <a:gd name="connsiteX3" fmla="*/ 0 w 10654995"/>
                <a:gd name="connsiteY3" fmla="*/ 3069530 h 3069530"/>
                <a:gd name="connsiteX4" fmla="*/ 0 w 10654995"/>
                <a:gd name="connsiteY4" fmla="*/ 0 h 3069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54995" h="3069530">
                  <a:moveTo>
                    <a:pt x="0" y="0"/>
                  </a:moveTo>
                  <a:lnTo>
                    <a:pt x="10654995" y="0"/>
                  </a:lnTo>
                  <a:lnTo>
                    <a:pt x="10654995" y="3069530"/>
                  </a:lnTo>
                  <a:lnTo>
                    <a:pt x="0" y="3069530"/>
                  </a:lnTo>
                  <a:lnTo>
                    <a:pt x="0" y="0"/>
                  </a:lnTo>
                  <a:close/>
                </a:path>
              </a:pathLst>
            </a:custGeom>
            <a:solidFill>
              <a:schemeClr val="tx2">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3093" tIns="121920" rIns="121920" bIns="121920" numCol="1" spcCol="1270" anchor="ctr" anchorCtr="0">
              <a:noAutofit/>
            </a:bodyPr>
            <a:lstStyle/>
            <a:p>
              <a:pPr marL="0" lvl="0" indent="0" algn="l" defTabSz="2133600">
                <a:lnSpc>
                  <a:spcPct val="90000"/>
                </a:lnSpc>
                <a:spcBef>
                  <a:spcPct val="0"/>
                </a:spcBef>
                <a:spcAft>
                  <a:spcPct val="35000"/>
                </a:spcAft>
                <a:buNone/>
              </a:pPr>
              <a:r>
                <a:rPr lang="en-US" sz="4800" kern="1200"/>
                <a:t>Volunteer auditors</a:t>
              </a:r>
            </a:p>
            <a:p>
              <a:pPr marL="0" lvl="0" indent="0" algn="l" defTabSz="2133600">
                <a:lnSpc>
                  <a:spcPct val="90000"/>
                </a:lnSpc>
                <a:spcBef>
                  <a:spcPct val="0"/>
                </a:spcBef>
                <a:spcAft>
                  <a:spcPct val="35000"/>
                </a:spcAft>
                <a:buNone/>
              </a:pPr>
              <a:r>
                <a:rPr lang="en-US" sz="3200" kern="1200"/>
                <a:t>4 librarians with liaison responsibilities expressed interest</a:t>
              </a:r>
            </a:p>
          </p:txBody>
        </p:sp>
        <p:sp>
          <p:nvSpPr>
            <p:cNvPr id="4" name="Freeform: Shape 3">
              <a:extLst>
                <a:ext uri="{FF2B5EF4-FFF2-40B4-BE49-F238E27FC236}">
                  <a16:creationId xmlns:a16="http://schemas.microsoft.com/office/drawing/2014/main" id="{85D37D79-0CBC-41DC-B0EC-5AA9330CDEAE}"/>
                </a:ext>
              </a:extLst>
            </p:cNvPr>
            <p:cNvSpPr/>
            <p:nvPr/>
          </p:nvSpPr>
          <p:spPr>
            <a:xfrm>
              <a:off x="4805115" y="5260714"/>
              <a:ext cx="12749980" cy="3316801"/>
            </a:xfrm>
            <a:custGeom>
              <a:avLst/>
              <a:gdLst>
                <a:gd name="connsiteX0" fmla="*/ 0 w 10528626"/>
                <a:gd name="connsiteY0" fmla="*/ 0 h 3316801"/>
                <a:gd name="connsiteX1" fmla="*/ 10528626 w 10528626"/>
                <a:gd name="connsiteY1" fmla="*/ 0 h 3316801"/>
                <a:gd name="connsiteX2" fmla="*/ 10528626 w 10528626"/>
                <a:gd name="connsiteY2" fmla="*/ 3316801 h 3316801"/>
                <a:gd name="connsiteX3" fmla="*/ 0 w 10528626"/>
                <a:gd name="connsiteY3" fmla="*/ 3316801 h 3316801"/>
                <a:gd name="connsiteX4" fmla="*/ 0 w 10528626"/>
                <a:gd name="connsiteY4" fmla="*/ 0 h 3316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28626" h="3316801">
                  <a:moveTo>
                    <a:pt x="0" y="0"/>
                  </a:moveTo>
                  <a:lnTo>
                    <a:pt x="10528626" y="0"/>
                  </a:lnTo>
                  <a:lnTo>
                    <a:pt x="10528626" y="3316801"/>
                  </a:lnTo>
                  <a:lnTo>
                    <a:pt x="0" y="3316801"/>
                  </a:lnTo>
                  <a:lnTo>
                    <a:pt x="0" y="0"/>
                  </a:lnTo>
                  <a:close/>
                </a:path>
              </a:pathLst>
            </a:custGeom>
            <a:solidFill>
              <a:schemeClr val="tx2">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843093" tIns="121920" rIns="121920" bIns="121920" numCol="1" spcCol="1270" anchor="ctr" anchorCtr="0">
              <a:noAutofit/>
            </a:bodyPr>
            <a:lstStyle/>
            <a:p>
              <a:pPr marL="0" lvl="0" indent="0" algn="l" defTabSz="2133600">
                <a:lnSpc>
                  <a:spcPct val="90000"/>
                </a:lnSpc>
                <a:spcBef>
                  <a:spcPct val="0"/>
                </a:spcBef>
                <a:spcAft>
                  <a:spcPct val="35000"/>
                </a:spcAft>
                <a:buNone/>
              </a:pPr>
              <a:r>
                <a:rPr lang="en-US" sz="4800" kern="1200"/>
                <a:t>DEI in Collections Committee</a:t>
              </a:r>
            </a:p>
            <a:p>
              <a:pPr marL="0" lvl="0" indent="0" algn="l" defTabSz="2133600">
                <a:lnSpc>
                  <a:spcPct val="90000"/>
                </a:lnSpc>
                <a:spcBef>
                  <a:spcPct val="0"/>
                </a:spcBef>
                <a:spcAft>
                  <a:spcPct val="35000"/>
                </a:spcAft>
                <a:buNone/>
              </a:pPr>
              <a:r>
                <a:rPr lang="en-US" sz="3200" kern="1200"/>
                <a:t>3 members, various organizational roles</a:t>
              </a:r>
            </a:p>
            <a:p>
              <a:pPr marL="0" lvl="0" indent="0" algn="l" defTabSz="2133600">
                <a:lnSpc>
                  <a:spcPct val="90000"/>
                </a:lnSpc>
                <a:spcBef>
                  <a:spcPct val="0"/>
                </a:spcBef>
                <a:spcAft>
                  <a:spcPct val="35000"/>
                </a:spcAft>
                <a:buNone/>
              </a:pPr>
              <a:r>
                <a:rPr lang="en-US" sz="3200" kern="1200"/>
                <a:t>Have partnered with other library staff on a project basis</a:t>
              </a:r>
            </a:p>
          </p:txBody>
        </p:sp>
        <p:sp>
          <p:nvSpPr>
            <p:cNvPr id="3" name="Block Arc 2">
              <a:extLst>
                <a:ext uri="{FF2B5EF4-FFF2-40B4-BE49-F238E27FC236}">
                  <a16:creationId xmlns:a16="http://schemas.microsoft.com/office/drawing/2014/main" id="{99159112-1449-4590-B187-2C19ACF8DB07}"/>
                </a:ext>
              </a:extLst>
            </p:cNvPr>
            <p:cNvSpPr/>
            <p:nvPr/>
          </p:nvSpPr>
          <p:spPr>
            <a:xfrm>
              <a:off x="-6067773" y="-323915"/>
              <a:ext cx="10934832" cy="10934832"/>
            </a:xfrm>
            <a:prstGeom prst="blockArc">
              <a:avLst>
                <a:gd name="adj1" fmla="val 18900000"/>
                <a:gd name="adj2" fmla="val 2700000"/>
                <a:gd name="adj3" fmla="val 198"/>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en-US"/>
            </a:p>
          </p:txBody>
        </p:sp>
        <p:sp>
          <p:nvSpPr>
            <p:cNvPr id="5" name="Oval 4">
              <a:extLst>
                <a:ext uri="{FF2B5EF4-FFF2-40B4-BE49-F238E27FC236}">
                  <a16:creationId xmlns:a16="http://schemas.microsoft.com/office/drawing/2014/main" id="{B44D66DE-1DBF-41ED-B0B3-C9D04B743F2D}"/>
                </a:ext>
              </a:extLst>
            </p:cNvPr>
            <p:cNvSpPr/>
            <p:nvPr/>
          </p:nvSpPr>
          <p:spPr>
            <a:xfrm>
              <a:off x="3187907" y="2023166"/>
              <a:ext cx="2794110" cy="2809154"/>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US"/>
            </a:p>
          </p:txBody>
        </p:sp>
        <p:sp>
          <p:nvSpPr>
            <p:cNvPr id="13" name="Oval 12">
              <a:extLst>
                <a:ext uri="{FF2B5EF4-FFF2-40B4-BE49-F238E27FC236}">
                  <a16:creationId xmlns:a16="http://schemas.microsoft.com/office/drawing/2014/main" id="{61BD068C-3B88-4403-9538-8A4DD60C634D}"/>
                </a:ext>
              </a:extLst>
            </p:cNvPr>
            <p:cNvSpPr/>
            <p:nvPr/>
          </p:nvSpPr>
          <p:spPr>
            <a:xfrm>
              <a:off x="3090875" y="5434076"/>
              <a:ext cx="2902508" cy="2902508"/>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US"/>
            </a:p>
          </p:txBody>
        </p:sp>
      </p:grpSp>
    </p:spTree>
    <p:extLst>
      <p:ext uri="{BB962C8B-B14F-4D97-AF65-F5344CB8AC3E}">
        <p14:creationId xmlns:p14="http://schemas.microsoft.com/office/powerpoint/2010/main" val="1254120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706242" y="360571"/>
            <a:ext cx="15833933" cy="225241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Informational Meeting</a:t>
            </a:r>
          </a:p>
          <a:p>
            <a:pPr marL="0" marR="0" lvl="0" indent="0" algn="l" defTabSz="914400" rtl="0" eaLnBrk="1" fontAlgn="auto" latinLnBrk="0" hangingPunct="1">
              <a:lnSpc>
                <a:spcPts val="9072"/>
              </a:lnSpc>
              <a:spcBef>
                <a:spcPts val="0"/>
              </a:spcBef>
              <a:spcAft>
                <a:spcPts val="0"/>
              </a:spcAft>
              <a:buClrTx/>
              <a:buSzTx/>
              <a:buFontTx/>
              <a:buNone/>
              <a:tabLst/>
              <a:defRPr/>
            </a:pP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graphicFrame>
        <p:nvGraphicFramePr>
          <p:cNvPr id="4" name="Diagram 3" descr="2 steps: introducing assessment processes and confirming participants">
            <a:extLst>
              <a:ext uri="{FF2B5EF4-FFF2-40B4-BE49-F238E27FC236}">
                <a16:creationId xmlns:a16="http://schemas.microsoft.com/office/drawing/2014/main" id="{A8588289-4F67-1732-A540-8883D676010D}"/>
              </a:ext>
            </a:extLst>
          </p:cNvPr>
          <p:cNvGraphicFramePr/>
          <p:nvPr>
            <p:extLst>
              <p:ext uri="{D42A27DB-BD31-4B8C-83A1-F6EECF244321}">
                <p14:modId xmlns:p14="http://schemas.microsoft.com/office/powerpoint/2010/main" val="2343609437"/>
              </p:ext>
            </p:extLst>
          </p:nvPr>
        </p:nvGraphicFramePr>
        <p:xfrm>
          <a:off x="609600" y="190499"/>
          <a:ext cx="17068800" cy="97359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166275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a:extLst>
              <a:ext uri="{C183D7F6-B498-43B3-948B-1728B52AA6E4}">
                <adec:decorative xmlns:adec="http://schemas.microsoft.com/office/drawing/2017/decorative" val="1"/>
              </a:ext>
            </a:extLst>
          </p:cNvPr>
          <p:cNvGrpSpPr/>
          <p:nvPr/>
        </p:nvGrpSpPr>
        <p:grpSpPr>
          <a:xfrm>
            <a:off x="-1" y="8667924"/>
            <a:ext cx="18288001" cy="1619076"/>
            <a:chOff x="0" y="-47625"/>
            <a:chExt cx="5269273" cy="426423"/>
          </a:xfrm>
        </p:grpSpPr>
        <p:sp>
          <p:nvSpPr>
            <p:cNvPr id="7" name="Freeform 7"/>
            <p:cNvSpPr/>
            <p:nvPr/>
          </p:nvSpPr>
          <p:spPr>
            <a:xfrm>
              <a:off x="0" y="0"/>
              <a:ext cx="5269273" cy="378798"/>
            </a:xfrm>
            <a:custGeom>
              <a:avLst/>
              <a:gdLst/>
              <a:ahLst/>
              <a:cxnLst/>
              <a:rect l="l" t="t" r="r" b="b"/>
              <a:pathLst>
                <a:path w="5269273" h="378798">
                  <a:moveTo>
                    <a:pt x="19735" y="0"/>
                  </a:moveTo>
                  <a:lnTo>
                    <a:pt x="5249538" y="0"/>
                  </a:lnTo>
                  <a:cubicBezTo>
                    <a:pt x="5254772" y="0"/>
                    <a:pt x="5259792" y="2079"/>
                    <a:pt x="5263493" y="5780"/>
                  </a:cubicBezTo>
                  <a:cubicBezTo>
                    <a:pt x="5267194" y="9481"/>
                    <a:pt x="5269273" y="14501"/>
                    <a:pt x="5269273" y="19735"/>
                  </a:cubicBezTo>
                  <a:lnTo>
                    <a:pt x="5269273" y="359063"/>
                  </a:lnTo>
                  <a:cubicBezTo>
                    <a:pt x="5269273" y="369962"/>
                    <a:pt x="5260437" y="378798"/>
                    <a:pt x="5249538" y="378798"/>
                  </a:cubicBezTo>
                  <a:lnTo>
                    <a:pt x="19735" y="378798"/>
                  </a:lnTo>
                  <a:cubicBezTo>
                    <a:pt x="8836" y="378798"/>
                    <a:pt x="0" y="369962"/>
                    <a:pt x="0" y="359063"/>
                  </a:cubicBezTo>
                  <a:lnTo>
                    <a:pt x="0" y="19735"/>
                  </a:lnTo>
                  <a:cubicBezTo>
                    <a:pt x="0" y="8836"/>
                    <a:pt x="8836" y="0"/>
                    <a:pt x="19735" y="0"/>
                  </a:cubicBezTo>
                  <a:close/>
                </a:path>
              </a:pathLst>
            </a:custGeom>
            <a:solidFill>
              <a:srgbClr val="066660"/>
            </a:solidFill>
          </p:spPr>
          <p:txBody>
            <a:bodyPr/>
            <a:lstStyle/>
            <a:p>
              <a:endParaRPr lang="en-US"/>
            </a:p>
          </p:txBody>
        </p:sp>
        <p:sp>
          <p:nvSpPr>
            <p:cNvPr id="8" name="TextBox 8"/>
            <p:cNvSpPr txBox="1"/>
            <p:nvPr/>
          </p:nvSpPr>
          <p:spPr>
            <a:xfrm>
              <a:off x="0" y="-47625"/>
              <a:ext cx="5269273" cy="426423"/>
            </a:xfrm>
            <a:prstGeom prst="rect">
              <a:avLst/>
            </a:prstGeom>
          </p:spPr>
          <p:txBody>
            <a:bodyPr lIns="50800" tIns="50800" rIns="50800" bIns="50800" rtlCol="0" anchor="ctr"/>
            <a:lstStyle/>
            <a:p>
              <a:pPr algn="ctr">
                <a:lnSpc>
                  <a:spcPts val="2659"/>
                </a:lnSpc>
              </a:pPr>
              <a:endParaRPr/>
            </a:p>
          </p:txBody>
        </p:sp>
      </p:grpSp>
      <p:sp>
        <p:nvSpPr>
          <p:cNvPr id="9" name="Freeform 9">
            <a:extLst>
              <a:ext uri="{C183D7F6-B498-43B3-948B-1728B52AA6E4}">
                <adec:decorative xmlns:adec="http://schemas.microsoft.com/office/drawing/2017/decorative" val="1"/>
              </a:ext>
            </a:extLst>
          </p:cNvPr>
          <p:cNvSpPr/>
          <p:nvPr/>
        </p:nvSpPr>
        <p:spPr>
          <a:xfrm>
            <a:off x="320467" y="8848750"/>
            <a:ext cx="1333951" cy="1438250"/>
          </a:xfrm>
          <a:custGeom>
            <a:avLst/>
            <a:gdLst/>
            <a:ahLst/>
            <a:cxnLst/>
            <a:rect l="l" t="t" r="r" b="b"/>
            <a:pathLst>
              <a:path w="1333951" h="1438250">
                <a:moveTo>
                  <a:pt x="0" y="0"/>
                </a:moveTo>
                <a:lnTo>
                  <a:pt x="1333951" y="0"/>
                </a:lnTo>
                <a:lnTo>
                  <a:pt x="1333951" y="1438250"/>
                </a:lnTo>
                <a:lnTo>
                  <a:pt x="0" y="1438250"/>
                </a:lnTo>
                <a:lnTo>
                  <a:pt x="0" y="0"/>
                </a:lnTo>
                <a:close/>
              </a:path>
            </a:pathLst>
          </a:custGeom>
          <a:blipFill>
            <a:blip r:embed="rId3"/>
            <a:stretch>
              <a:fillRect l="-3437" r="-3437"/>
            </a:stretch>
          </a:blipFill>
        </p:spPr>
        <p:txBody>
          <a:bodyPr/>
          <a:lstStyle/>
          <a:p>
            <a:endParaRPr lang="en-US"/>
          </a:p>
        </p:txBody>
      </p:sp>
      <p:sp>
        <p:nvSpPr>
          <p:cNvPr id="10" name="Freeform 10">
            <a:extLst>
              <a:ext uri="{C183D7F6-B498-43B3-948B-1728B52AA6E4}">
                <adec:decorative xmlns:adec="http://schemas.microsoft.com/office/drawing/2017/decorative" val="1"/>
              </a:ext>
            </a:extLst>
          </p:cNvPr>
          <p:cNvSpPr/>
          <p:nvPr/>
        </p:nvSpPr>
        <p:spPr>
          <a:xfrm>
            <a:off x="16540175" y="8848750"/>
            <a:ext cx="1438250" cy="1438250"/>
          </a:xfrm>
          <a:custGeom>
            <a:avLst/>
            <a:gdLst/>
            <a:ahLst/>
            <a:cxnLst/>
            <a:rect l="l" t="t" r="r" b="b"/>
            <a:pathLst>
              <a:path w="1438250" h="1438250">
                <a:moveTo>
                  <a:pt x="0" y="0"/>
                </a:moveTo>
                <a:lnTo>
                  <a:pt x="1438250" y="0"/>
                </a:lnTo>
                <a:lnTo>
                  <a:pt x="1438250" y="1438250"/>
                </a:lnTo>
                <a:lnTo>
                  <a:pt x="0" y="1438250"/>
                </a:lnTo>
                <a:lnTo>
                  <a:pt x="0" y="0"/>
                </a:lnTo>
                <a:close/>
              </a:path>
            </a:pathLst>
          </a:custGeom>
          <a:blipFill>
            <a:blip r:embed="rId4"/>
            <a:stretch>
              <a:fillRect/>
            </a:stretch>
          </a:blipFill>
        </p:spPr>
        <p:txBody>
          <a:bodyPr/>
          <a:lstStyle/>
          <a:p>
            <a:endParaRPr lang="en-US"/>
          </a:p>
        </p:txBody>
      </p:sp>
      <p:sp>
        <p:nvSpPr>
          <p:cNvPr id="12" name="TextBox 12"/>
          <p:cNvSpPr txBox="1">
            <a:spLocks noGrp="1"/>
          </p:cNvSpPr>
          <p:nvPr>
            <p:ph type="title" idx="4294967295"/>
          </p:nvPr>
        </p:nvSpPr>
        <p:spPr>
          <a:xfrm>
            <a:off x="706242" y="360571"/>
            <a:ext cx="15833933" cy="225241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ts val="9072"/>
              </a:lnSpc>
              <a:spcBef>
                <a:spcPts val="0"/>
              </a:spcBef>
              <a:spcAft>
                <a:spcPts val="0"/>
              </a:spcAft>
              <a:buClrTx/>
              <a:buSzTx/>
              <a:buFontTx/>
              <a:buNone/>
              <a:tabLst/>
              <a:defRPr/>
            </a:pPr>
            <a:r>
              <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rPr>
              <a:t>Motivation Influences Method</a:t>
            </a:r>
          </a:p>
          <a:p>
            <a:pPr marL="0" marR="0" lvl="0" indent="0" algn="l" defTabSz="914400" rtl="0" eaLnBrk="1" fontAlgn="auto" latinLnBrk="0" hangingPunct="1">
              <a:lnSpc>
                <a:spcPts val="9072"/>
              </a:lnSpc>
              <a:spcBef>
                <a:spcPts val="0"/>
              </a:spcBef>
              <a:spcAft>
                <a:spcPts val="0"/>
              </a:spcAft>
              <a:buClrTx/>
              <a:buSzTx/>
              <a:buFontTx/>
              <a:buNone/>
              <a:tabLst/>
              <a:defRPr/>
            </a:pPr>
            <a:endParaRPr kumimoji="0" lang="en-US" sz="7200" b="0" i="1" u="none" strike="noStrike" kern="1200" cap="none" spc="0" normalizeH="0" baseline="0" noProof="0">
              <a:ln>
                <a:noFill/>
              </a:ln>
              <a:solidFill>
                <a:srgbClr val="000000"/>
              </a:solidFill>
              <a:effectLst/>
              <a:uLnTx/>
              <a:uFillTx/>
              <a:latin typeface="Helvetica" panose="020B0604020202020204" pitchFamily="34" charset="0"/>
              <a:ea typeface="Libre Baskerville Italics"/>
              <a:cs typeface="Helvetica" panose="020B0604020202020204" pitchFamily="34" charset="0"/>
              <a:sym typeface="Libre Baskerville Italics"/>
            </a:endParaRPr>
          </a:p>
        </p:txBody>
      </p:sp>
      <p:graphicFrame>
        <p:nvGraphicFramePr>
          <p:cNvPr id="2" name="Diagram 1" descr="Doing assessment to support the curriculum">
            <a:extLst>
              <a:ext uri="{FF2B5EF4-FFF2-40B4-BE49-F238E27FC236}">
                <a16:creationId xmlns:a16="http://schemas.microsoft.com/office/drawing/2014/main" id="{A1252018-C271-EFA6-E17D-C8D4D3ED2283}"/>
              </a:ext>
            </a:extLst>
          </p:cNvPr>
          <p:cNvGraphicFramePr/>
          <p:nvPr>
            <p:extLst>
              <p:ext uri="{D42A27DB-BD31-4B8C-83A1-F6EECF244321}">
                <p14:modId xmlns:p14="http://schemas.microsoft.com/office/powerpoint/2010/main" val="1265963993"/>
              </p:ext>
            </p:extLst>
          </p:nvPr>
        </p:nvGraphicFramePr>
        <p:xfrm>
          <a:off x="705684" y="-779972"/>
          <a:ext cx="16567273" cy="81280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272636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166abe3-df86-45eb-a875-70457ae43994">
      <Terms xmlns="http://schemas.microsoft.com/office/infopath/2007/PartnerControls"/>
    </lcf76f155ced4ddcb4097134ff3c332f>
    <TaxCatchAll xmlns="7fdd73ec-fc29-447e-ab3d-6cd455c7ec7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5D8933EA427F94DA8C025A9AE9D12D3" ma:contentTypeVersion="14" ma:contentTypeDescription="Create a new document." ma:contentTypeScope="" ma:versionID="0e85c79b134d4f549e8a5cafdfca5702">
  <xsd:schema xmlns:xsd="http://www.w3.org/2001/XMLSchema" xmlns:xs="http://www.w3.org/2001/XMLSchema" xmlns:p="http://schemas.microsoft.com/office/2006/metadata/properties" xmlns:ns2="c166abe3-df86-45eb-a875-70457ae43994" xmlns:ns3="7fdd73ec-fc29-447e-ab3d-6cd455c7ec7b" targetNamespace="http://schemas.microsoft.com/office/2006/metadata/properties" ma:root="true" ma:fieldsID="ec2e9e693c50ee054eaaf45e346953b8" ns2:_="" ns3:_="">
    <xsd:import namespace="c166abe3-df86-45eb-a875-70457ae43994"/>
    <xsd:import namespace="7fdd73ec-fc29-447e-ab3d-6cd455c7ec7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ObjectDetectorVersions" minOccurs="0"/>
                <xsd:element ref="ns2:MediaServiceSearchProperties"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166abe3-df86-45eb-a875-70457ae4399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46aeeafc-10b8-45d8-a1af-5ed376f9e159" ma:termSetId="09814cd3-568e-fe90-9814-8d621ff8fb84" ma:anchorId="fba54fb3-c3e1-fe81-a776-ca4b69148c4d" ma:open="true" ma:isKeyword="false">
      <xsd:complexType>
        <xsd:sequence>
          <xsd:element ref="pc:Terms" minOccurs="0" maxOccurs="1"/>
        </xsd:sequence>
      </xsd:complex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fdd73ec-fc29-447e-ab3d-6cd455c7ec7b"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4" nillable="true" ma:displayName="Taxonomy Catch All Column" ma:hidden="true" ma:list="{a8d44487-8fe6-47a3-9aa1-cfdd51b68de3}" ma:internalName="TaxCatchAll" ma:showField="CatchAllData" ma:web="7fdd73ec-fc29-447e-ab3d-6cd455c7ec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58FE3D-4309-422C-B055-F7A222CB688C}">
  <ds:schemaRefs>
    <ds:schemaRef ds:uri="7fdd73ec-fc29-447e-ab3d-6cd455c7ec7b"/>
    <ds:schemaRef ds:uri="c166abe3-df86-45eb-a875-70457ae4399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98C3284-F8F0-42AA-9656-CC0DC705A3FB}">
  <ds:schemaRefs>
    <ds:schemaRef ds:uri="7fdd73ec-fc29-447e-ab3d-6cd455c7ec7b"/>
    <ds:schemaRef ds:uri="c166abe3-df86-45eb-a875-70457ae4399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1171534-5DD2-4BFF-BA6B-376BE81348C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Custom</PresentationFormat>
  <Slides>33</Slides>
  <Notes>30</Notes>
  <HiddenSlides>0</HiddenSlides>
  <ScaleCrop>false</ScaleCrop>
  <HeadingPairs>
    <vt:vector size="4" baseType="variant">
      <vt:variant>
        <vt:lpstr>Theme</vt:lpstr>
      </vt:variant>
      <vt:variant>
        <vt:i4>5</vt:i4>
      </vt:variant>
      <vt:variant>
        <vt:lpstr>Slide Titles</vt:lpstr>
      </vt:variant>
      <vt:variant>
        <vt:i4>33</vt:i4>
      </vt:variant>
    </vt:vector>
  </HeadingPairs>
  <TitlesOfParts>
    <vt:vector size="38" baseType="lpstr">
      <vt:lpstr>Office Theme</vt:lpstr>
      <vt:lpstr>1_Office Theme</vt:lpstr>
      <vt:lpstr>2_Office Theme</vt:lpstr>
      <vt:lpstr>3_Office Theme</vt:lpstr>
      <vt:lpstr>4_Office Theme</vt:lpstr>
      <vt:lpstr>Counting Constellations, Not the Whole Sky: Diversity Assessment at a Large  University Library</vt:lpstr>
      <vt:lpstr>Collection Assessment for Diversity</vt:lpstr>
      <vt:lpstr>Diversity Assessment at Larger Libraries</vt:lpstr>
      <vt:lpstr>Temple Students</vt:lpstr>
      <vt:lpstr>Temple University Libraries</vt:lpstr>
      <vt:lpstr>Our Solution</vt:lpstr>
      <vt:lpstr>Who’s Who</vt:lpstr>
      <vt:lpstr>Informational Meeting </vt:lpstr>
      <vt:lpstr>Motivation Influences Method </vt:lpstr>
      <vt:lpstr>Let Students See Themselves Reflected</vt:lpstr>
      <vt:lpstr>Help Students Learn About Different People</vt:lpstr>
      <vt:lpstr>Assessment Methods </vt:lpstr>
      <vt:lpstr>List-Checking</vt:lpstr>
      <vt:lpstr>Metadata Searching</vt:lpstr>
      <vt:lpstr>Diversity Coding</vt:lpstr>
      <vt:lpstr>Three Projects</vt:lpstr>
      <vt:lpstr>World War II</vt:lpstr>
      <vt:lpstr>Social Work with Asian People</vt:lpstr>
      <vt:lpstr>Expectations</vt:lpstr>
      <vt:lpstr>Dividing Responsibilities</vt:lpstr>
      <vt:lpstr>Workflow</vt:lpstr>
      <vt:lpstr>Questions that Arose</vt:lpstr>
      <vt:lpstr>Some Findings</vt:lpstr>
      <vt:lpstr>Subject Headings found in E  Indians of North America—Religion Indians of North America—Food Indians of North America — Funeral customs and rites Indian arts — North America</vt:lpstr>
      <vt:lpstr>Indigenous People</vt:lpstr>
      <vt:lpstr>Some Findings </vt:lpstr>
      <vt:lpstr>Social Work with Asian People </vt:lpstr>
      <vt:lpstr>Possible Action Steps</vt:lpstr>
      <vt:lpstr>Our Reflections</vt:lpstr>
      <vt:lpstr>Our Reflections  </vt:lpstr>
      <vt:lpstr>References</vt:lpstr>
      <vt:lpstr>Community of Practice</vt:lpstr>
      <vt:lpstr>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2024 Charleston Slide Tempate</dc:title>
  <cp:revision>2</cp:revision>
  <dcterms:created xsi:type="dcterms:W3CDTF">2006-08-16T00:00:00Z</dcterms:created>
  <dcterms:modified xsi:type="dcterms:W3CDTF">2024-11-11T20:19:31Z</dcterms:modified>
  <dc:identifier>DAGROQYShD0</dc:identifie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0x010100E5D8933EA427F94DA8C025A9AE9D12D3</vt:lpwstr>
  </property>
  <property fmtid="{D5CDD505-2E9C-101B-9397-08002B2CF9AE}" pid="3" name="MediaServiceImageTags">
    <vt:lpwstr/>
  </property>
</Properties>
</file>